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67" r:id="rId2"/>
    <p:sldId id="265" r:id="rId3"/>
    <p:sldId id="264" r:id="rId4"/>
    <p:sldId id="266" r:id="rId5"/>
    <p:sldId id="268" r:id="rId6"/>
    <p:sldId id="257" r:id="rId7"/>
    <p:sldId id="269" r:id="rId8"/>
    <p:sldId id="259" r:id="rId9"/>
    <p:sldId id="270" r:id="rId10"/>
    <p:sldId id="261" r:id="rId11"/>
    <p:sldId id="272" r:id="rId12"/>
    <p:sldId id="271" r:id="rId13"/>
    <p:sldId id="262" r:id="rId14"/>
    <p:sldId id="273" r:id="rId15"/>
    <p:sldId id="274" r:id="rId16"/>
    <p:sldId id="275" r:id="rId17"/>
    <p:sldId id="276" r:id="rId18"/>
    <p:sldId id="277" r:id="rId19"/>
    <p:sldId id="280" r:id="rId20"/>
    <p:sldId id="279" r:id="rId21"/>
    <p:sldId id="282" r:id="rId22"/>
    <p:sldId id="284" r:id="rId23"/>
    <p:sldId id="283" r:id="rId24"/>
    <p:sldId id="285" r:id="rId25"/>
    <p:sldId id="263" r:id="rId26"/>
    <p:sldId id="286" r:id="rId27"/>
    <p:sldId id="287" r:id="rId28"/>
    <p:sldId id="288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3A759-6C48-41AA-AFA9-F0E476F7C21F}" v="296" dt="2025-09-23T23:08:14.732"/>
    <p1510:client id="{3D32EF09-1F7F-4B4A-BC55-F95872FF0905}" v="2838" dt="2025-09-23T08:16:24.874"/>
    <p1510:client id="{465CF9F5-1883-4451-8014-7B2222D37D51}" v="25" dt="2025-09-23T23:30:09.190"/>
    <p1510:client id="{EA0C7D86-5858-4B4B-BCE4-F54D6E2A17E5}" v="571" dt="2025-09-23T17:19:24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4649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2025-09-23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/>
          <p:cNvSpPr/>
          <p:nvPr/>
        </p:nvSpPr>
        <p:spPr>
          <a:xfrm flipV="1">
            <a:off x="0" y="0"/>
            <a:ext cx="1818897" cy="1638794"/>
          </a:xfrm>
          <a:custGeom>
            <a:avLst/>
            <a:gdLst>
              <a:gd name="connsiteX0" fmla="*/ 0 w 2018805"/>
              <a:gd name="connsiteY0" fmla="*/ 1638794 h 1638794"/>
              <a:gd name="connsiteX1" fmla="*/ 2018805 w 2018805"/>
              <a:gd name="connsiteY1" fmla="*/ 1638794 h 1638794"/>
              <a:gd name="connsiteX2" fmla="*/ 2018805 w 2018805"/>
              <a:gd name="connsiteY2" fmla="*/ 0 h 1638794"/>
              <a:gd name="connsiteX3" fmla="*/ 0 w 2018805"/>
              <a:gd name="connsiteY3" fmla="*/ 0 h 1638794"/>
              <a:gd name="connsiteX4" fmla="*/ 0 w 2018805"/>
              <a:gd name="connsiteY4" fmla="*/ 1638794 h 163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8805" h="1638794">
                <a:moveTo>
                  <a:pt x="0" y="1638794"/>
                </a:moveTo>
                <a:lnTo>
                  <a:pt x="2018805" y="1638794"/>
                </a:lnTo>
                <a:lnTo>
                  <a:pt x="2018805" y="0"/>
                </a:lnTo>
                <a:lnTo>
                  <a:pt x="0" y="0"/>
                </a:lnTo>
                <a:lnTo>
                  <a:pt x="0" y="1638794"/>
                </a:lnTo>
                <a:close/>
              </a:path>
            </a:pathLst>
          </a:custGeom>
          <a:solidFill>
            <a:srgbClr val="C9D8EE"/>
          </a:solidFill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: 도형 12"/>
          <p:cNvSpPr/>
          <p:nvPr/>
        </p:nvSpPr>
        <p:spPr>
          <a:xfrm flipV="1">
            <a:off x="1809372" y="1638794"/>
            <a:ext cx="8539556" cy="2470067"/>
          </a:xfrm>
          <a:custGeom>
            <a:avLst/>
            <a:gdLst>
              <a:gd name="connsiteX0" fmla="*/ 0 w 7457704"/>
              <a:gd name="connsiteY0" fmla="*/ 2470067 h 2470067"/>
              <a:gd name="connsiteX1" fmla="*/ 7457704 w 7457704"/>
              <a:gd name="connsiteY1" fmla="*/ 2470067 h 2470067"/>
              <a:gd name="connsiteX2" fmla="*/ 7457704 w 7457704"/>
              <a:gd name="connsiteY2" fmla="*/ 411686 h 2470067"/>
              <a:gd name="connsiteX3" fmla="*/ 7046018 w 7457704"/>
              <a:gd name="connsiteY3" fmla="*/ 0 h 2470067"/>
              <a:gd name="connsiteX4" fmla="*/ 0 w 7457704"/>
              <a:gd name="connsiteY4" fmla="*/ 0 h 2470067"/>
              <a:gd name="connsiteX5" fmla="*/ 0 w 7457704"/>
              <a:gd name="connsiteY5" fmla="*/ 2470067 h 247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57704" h="2470067">
                <a:moveTo>
                  <a:pt x="0" y="2470067"/>
                </a:moveTo>
                <a:lnTo>
                  <a:pt x="7457704" y="2470067"/>
                </a:lnTo>
                <a:lnTo>
                  <a:pt x="7457704" y="411686"/>
                </a:lnTo>
                <a:lnTo>
                  <a:pt x="7046018" y="0"/>
                </a:lnTo>
                <a:lnTo>
                  <a:pt x="0" y="0"/>
                </a:lnTo>
                <a:lnTo>
                  <a:pt x="0" y="2470067"/>
                </a:lnTo>
                <a:close/>
              </a:path>
            </a:pathLst>
          </a:custGeom>
          <a:ln>
            <a:noFill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자유형: 도형 11"/>
          <p:cNvSpPr/>
          <p:nvPr/>
        </p:nvSpPr>
        <p:spPr>
          <a:xfrm flipV="1">
            <a:off x="0" y="4108861"/>
            <a:ext cx="1818897" cy="2749139"/>
          </a:xfrm>
          <a:custGeom>
            <a:avLst/>
            <a:gdLst>
              <a:gd name="connsiteX0" fmla="*/ 0 w 2018805"/>
              <a:gd name="connsiteY0" fmla="*/ 2749139 h 2749139"/>
              <a:gd name="connsiteX1" fmla="*/ 2018805 w 2018805"/>
              <a:gd name="connsiteY1" fmla="*/ 2749139 h 2749139"/>
              <a:gd name="connsiteX2" fmla="*/ 2018805 w 2018805"/>
              <a:gd name="connsiteY2" fmla="*/ 0 h 2749139"/>
              <a:gd name="connsiteX3" fmla="*/ 0 w 2018805"/>
              <a:gd name="connsiteY3" fmla="*/ 0 h 2749139"/>
              <a:gd name="connsiteX4" fmla="*/ 0 w 2018805"/>
              <a:gd name="connsiteY4" fmla="*/ 2749139 h 274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8805" h="2749139">
                <a:moveTo>
                  <a:pt x="0" y="2749139"/>
                </a:moveTo>
                <a:lnTo>
                  <a:pt x="2018805" y="2749139"/>
                </a:lnTo>
                <a:lnTo>
                  <a:pt x="2018805" y="0"/>
                </a:lnTo>
                <a:lnTo>
                  <a:pt x="0" y="0"/>
                </a:lnTo>
                <a:lnTo>
                  <a:pt x="0" y="2749139"/>
                </a:lnTo>
                <a:close/>
              </a:path>
            </a:pathLst>
          </a:custGeom>
          <a:solidFill>
            <a:srgbClr val="C9D8EE"/>
          </a:solidFill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자유형: 도형 14"/>
          <p:cNvSpPr/>
          <p:nvPr/>
        </p:nvSpPr>
        <p:spPr>
          <a:xfrm flipV="1">
            <a:off x="-1" y="1638793"/>
            <a:ext cx="1818897" cy="2470068"/>
          </a:xfrm>
          <a:custGeom>
            <a:avLst/>
            <a:gdLst>
              <a:gd name="connsiteX0" fmla="*/ 0 w 2018805"/>
              <a:gd name="connsiteY0" fmla="*/ 1638794 h 1638794"/>
              <a:gd name="connsiteX1" fmla="*/ 2018805 w 2018805"/>
              <a:gd name="connsiteY1" fmla="*/ 1638794 h 1638794"/>
              <a:gd name="connsiteX2" fmla="*/ 2018805 w 2018805"/>
              <a:gd name="connsiteY2" fmla="*/ 0 h 1638794"/>
              <a:gd name="connsiteX3" fmla="*/ 0 w 2018805"/>
              <a:gd name="connsiteY3" fmla="*/ 0 h 1638794"/>
              <a:gd name="connsiteX4" fmla="*/ 0 w 2018805"/>
              <a:gd name="connsiteY4" fmla="*/ 1638794 h 1638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8805" h="1638794">
                <a:moveTo>
                  <a:pt x="0" y="1638794"/>
                </a:moveTo>
                <a:lnTo>
                  <a:pt x="2018805" y="1638794"/>
                </a:lnTo>
                <a:lnTo>
                  <a:pt x="2018805" y="0"/>
                </a:lnTo>
                <a:lnTo>
                  <a:pt x="0" y="0"/>
                </a:lnTo>
                <a:lnTo>
                  <a:pt x="0" y="1638794"/>
                </a:lnTo>
                <a:close/>
              </a:path>
            </a:pathLst>
          </a:custGeom>
          <a:solidFill>
            <a:srgbClr val="6FA1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4"/>
          <p:cNvSpPr txBox="1"/>
          <p:nvPr/>
        </p:nvSpPr>
        <p:spPr>
          <a:xfrm>
            <a:off x="1972094" y="2714491"/>
            <a:ext cx="8247810" cy="619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한국어 유해 콘텐츠 자동 분류 모델 개발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8747760" y="5483430"/>
            <a:ext cx="2640330" cy="4677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600" normalizeH="0" baseline="0">
                <a:solidFill>
                  <a:schemeClr val="tx1"/>
                </a:solidFill>
                <a:ea typeface="궁서"/>
                <a:cs typeface="Calibri"/>
              </a:rPr>
              <a:t>팀명</a:t>
            </a:r>
            <a:r>
              <a:rPr kumimoji="0" lang="en-US" altLang="ko-KR" sz="2500" b="0" i="0" u="none" strike="noStrike" kern="1200" cap="none" spc="600" normalizeH="0" baseline="0">
                <a:solidFill>
                  <a:schemeClr val="tx1"/>
                </a:solidFill>
                <a:ea typeface="궁서"/>
              </a:rPr>
              <a:t>:</a:t>
            </a:r>
            <a:r>
              <a:rPr kumimoji="0" lang="ko-KR" altLang="en-US" sz="2500" b="0" i="0" u="none" strike="noStrike" kern="1200" cap="none" spc="600" normalizeH="0" baseline="0">
                <a:solidFill>
                  <a:schemeClr val="tx1"/>
                </a:solidFill>
                <a:ea typeface="궁서"/>
                <a:cs typeface="Calibri"/>
              </a:rPr>
              <a:t> 남희 신</a:t>
            </a:r>
          </a:p>
        </p:txBody>
      </p:sp>
      <p:sp>
        <p:nvSpPr>
          <p:cNvPr id="19" name="TextBox 4"/>
          <p:cNvSpPr txBox="1"/>
          <p:nvPr/>
        </p:nvSpPr>
        <p:spPr>
          <a:xfrm>
            <a:off x="2063018" y="2217018"/>
            <a:ext cx="8247810" cy="390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인공지능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(AI)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서비스 기반 웹 개발자 심화 프로젝트반</a:t>
            </a:r>
          </a:p>
        </p:txBody>
      </p:sp>
    </p:spTree>
    <p:extLst>
      <p:ext uri="{BB962C8B-B14F-4D97-AF65-F5344CB8AC3E}">
        <p14:creationId xmlns:p14="http://schemas.microsoft.com/office/powerpoint/2010/main" val="224226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데이터 수집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76378F-5C31-5713-2209-87494E83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8" y="1563751"/>
            <a:ext cx="10840270" cy="2509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D4F546-9930-CA85-0488-DE387C4C4E66}"/>
              </a:ext>
            </a:extLst>
          </p:cNvPr>
          <p:cNvSpPr txBox="1"/>
          <p:nvPr/>
        </p:nvSpPr>
        <p:spPr>
          <a:xfrm>
            <a:off x="520700" y="4508500"/>
            <a:ext cx="11049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ea typeface="맑은 고딕"/>
              </a:rPr>
              <a:t>데이터</a:t>
            </a:r>
            <a:r>
              <a:rPr lang="en-US" altLang="ko-KR" b="1" dirty="0">
                <a:ea typeface="맑은 고딕"/>
              </a:rPr>
              <a:t> </a:t>
            </a:r>
            <a:r>
              <a:rPr lang="en-US" altLang="ko-KR" b="1" err="1">
                <a:ea typeface="맑은 고딕"/>
              </a:rPr>
              <a:t>출처</a:t>
            </a:r>
            <a:r>
              <a:rPr lang="en-US" altLang="ko-KR" b="1" dirty="0">
                <a:ea typeface="맑은 고딕"/>
              </a:rPr>
              <a:t>: Ai Hub </a:t>
            </a:r>
            <a:r>
              <a:rPr lang="en-US" altLang="ko-KR" b="1" dirty="0">
                <a:ea typeface="맑은 고딕"/>
                <a:cs typeface="+mn-lt"/>
              </a:rPr>
              <a:t>(https://www.aihub.or.kr/aihubdata/data/view.do?searchKeywoed=스팸&amp;aihubDataSe=data&amp;dataSetSn=71788</a:t>
            </a:r>
            <a:r>
              <a:rPr lang="en-US" dirty="0">
                <a:ea typeface="Calibri"/>
                <a:cs typeface="+mn-lt"/>
              </a:rPr>
              <a:t>)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177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4A942-4213-4ED6-6575-DB9362CB4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5FC97C-D75D-B937-2103-C47AEEE56259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E2C4A-D10C-C70C-955F-6C53E35CBCCF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데이터 수집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7C9C898-BAB5-D6F5-AA31-A445E2CDBB66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94E36D6-A727-1AC7-40A6-06DBC836ED9B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Calibri"/>
              </a:rPr>
              <a:t>•</a:t>
            </a:r>
            <a:r>
              <a:rPr lang="en-US" altLang="ko-KR" b="1" dirty="0" err="1">
                <a:ea typeface="+mn-lt"/>
                <a:cs typeface="Calibri"/>
              </a:rPr>
              <a:t>데이터</a:t>
            </a:r>
            <a:r>
              <a:rPr lang="en-US" altLang="ko-KR" b="1" dirty="0">
                <a:ea typeface="+mn-lt"/>
                <a:cs typeface="Calibri"/>
              </a:rPr>
              <a:t> </a:t>
            </a:r>
            <a:r>
              <a:rPr lang="en-US" altLang="ko-KR" b="1" dirty="0" err="1">
                <a:ea typeface="+mn-lt"/>
                <a:cs typeface="Calibri"/>
              </a:rPr>
              <a:t>구조</a:t>
            </a:r>
            <a:endParaRPr lang="en-US" altLang="ko-KR" b="1" dirty="0" err="1">
              <a:ea typeface="Calibri"/>
              <a:cs typeface="Calibri"/>
            </a:endParaRPr>
          </a:p>
        </p:txBody>
      </p:sp>
      <p:pic>
        <p:nvPicPr>
          <p:cNvPr id="7" name="그림 6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47C9D4-5E2E-82D9-30D4-5F6A4DF06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313" y="1711325"/>
            <a:ext cx="5984875" cy="2393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719D3C-B5C0-8AAF-DDFB-0B829917FAFD}"/>
              </a:ext>
            </a:extLst>
          </p:cNvPr>
          <p:cNvSpPr txBox="1"/>
          <p:nvPr/>
        </p:nvSpPr>
        <p:spPr>
          <a:xfrm>
            <a:off x="5803900" y="424180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말뭉치 데이터 구조</a:t>
            </a:r>
            <a:endParaRPr lang="ko-KR" altLang="en-US" dirty="0"/>
          </a:p>
        </p:txBody>
      </p:sp>
      <p:pic>
        <p:nvPicPr>
          <p:cNvPr id="10" name="그림 9" descr="텍스트, 스크린샷, 디스플레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E80DCE-1371-6F18-6461-70859814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3" y="1711325"/>
            <a:ext cx="5260975" cy="3727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52D4EA-8867-C323-1C38-98D9D4564030}"/>
              </a:ext>
            </a:extLst>
          </p:cNvPr>
          <p:cNvSpPr txBox="1"/>
          <p:nvPr/>
        </p:nvSpPr>
        <p:spPr>
          <a:xfrm>
            <a:off x="419099" y="5562600"/>
            <a:ext cx="3340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유해질 데이터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853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ABBC-09C7-F5FB-2E60-D80B5BD6A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A1ACBC-FD47-907F-EDEB-70A4F93F7DE1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286EF-873A-12A3-A1C0-53873D607ACD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데이터 수집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3DD319E-CDF9-3ACD-8473-CA266B55CA14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FFE5B2-0287-7D78-8CC4-2F81EEC7B79F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Calibri"/>
              </a:rPr>
              <a:t>•총 </a:t>
            </a:r>
            <a:r>
              <a:rPr lang="en-US" altLang="ko-KR" b="1" dirty="0" err="1">
                <a:ea typeface="+mn-lt"/>
                <a:cs typeface="Calibri"/>
              </a:rPr>
              <a:t>데이터</a:t>
            </a:r>
            <a:r>
              <a:rPr lang="en-US" altLang="ko-KR" b="1" dirty="0">
                <a:ea typeface="+mn-lt"/>
                <a:cs typeface="Calibri"/>
              </a:rPr>
              <a:t> 셋 수</a:t>
            </a:r>
            <a:endParaRPr lang="en-US" altLang="ko-KR" b="1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0EAD1-8530-98C5-BBB5-09D408108383}"/>
              </a:ext>
            </a:extLst>
          </p:cNvPr>
          <p:cNvSpPr txBox="1"/>
          <p:nvPr/>
        </p:nvSpPr>
        <p:spPr>
          <a:xfrm>
            <a:off x="417460" y="1528915"/>
            <a:ext cx="1118665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Malgun Gothic"/>
                <a:ea typeface="Malgun Gothic"/>
                <a:cs typeface="+mn-lt"/>
              </a:rPr>
              <a:t>AI-</a:t>
            </a:r>
            <a:r>
              <a:rPr lang="ko-KR" err="1">
                <a:latin typeface="Malgun Gothic"/>
                <a:ea typeface="Malgun Gothic"/>
                <a:cs typeface="+mn-lt"/>
              </a:rPr>
              <a:t>Hub</a:t>
            </a:r>
            <a:r>
              <a:rPr lang="ko-KR" dirty="0">
                <a:latin typeface="Malgun Gothic"/>
                <a:ea typeface="Malgun Gothic"/>
                <a:cs typeface="+mn-lt"/>
              </a:rPr>
              <a:t> 공개 데이터(</a:t>
            </a:r>
            <a:r>
              <a:rPr lang="ko-KR" err="1">
                <a:latin typeface="Malgun Gothic"/>
                <a:ea typeface="Malgun Gothic"/>
                <a:cs typeface="+mn-lt"/>
              </a:rPr>
              <a:t>Training</a:t>
            </a:r>
            <a:r>
              <a:rPr lang="ko-KR" dirty="0">
                <a:latin typeface="Malgun Gothic"/>
                <a:ea typeface="Malgun Gothic"/>
                <a:cs typeface="+mn-lt"/>
              </a:rPr>
              <a:t>/</a:t>
            </a:r>
            <a:r>
              <a:rPr lang="ko-KR" err="1">
                <a:latin typeface="Malgun Gothic"/>
                <a:ea typeface="Malgun Gothic"/>
                <a:cs typeface="+mn-lt"/>
              </a:rPr>
              <a:t>Validation의</a:t>
            </a:r>
            <a:r>
              <a:rPr 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원천·라벨링</a:t>
            </a:r>
            <a:r>
              <a:rPr lang="ko-KR" dirty="0">
                <a:latin typeface="Malgun Gothic"/>
                <a:ea typeface="Malgun Gothic"/>
                <a:cs typeface="+mn-lt"/>
              </a:rPr>
              <a:t> 폴더)</a:t>
            </a:r>
            <a:r>
              <a:rPr lang="ko-KR" err="1">
                <a:latin typeface="Malgun Gothic"/>
                <a:ea typeface="Malgun Gothic"/>
                <a:cs typeface="+mn-lt"/>
              </a:rPr>
              <a:t>를</a:t>
            </a:r>
            <a:r>
              <a:rPr lang="ko-KR" dirty="0">
                <a:latin typeface="Malgun Gothic"/>
                <a:ea typeface="Malgun Gothic"/>
                <a:cs typeface="+mn-lt"/>
              </a:rPr>
              <a:t> 전수 탐색하고, 스키마에 맞는 텍스트를 추출한 뒤 규칙 기반으로 라벨(유해=level1_type 1–7의 </a:t>
            </a:r>
            <a:r>
              <a:rPr lang="ko-KR" err="1">
                <a:latin typeface="Malgun Gothic"/>
                <a:ea typeface="Malgun Gothic"/>
                <a:cs typeface="+mn-lt"/>
              </a:rPr>
              <a:t>instruct_text</a:t>
            </a:r>
            <a:r>
              <a:rPr lang="ko-KR" dirty="0">
                <a:latin typeface="Malgun Gothic"/>
                <a:ea typeface="Malgun Gothic"/>
                <a:cs typeface="+mn-lt"/>
              </a:rPr>
              <a:t>, 정상=라벨 질문 텍스트 및 말뭉치 </a:t>
            </a:r>
            <a:r>
              <a:rPr lang="ko-KR" err="1">
                <a:latin typeface="Malgun Gothic"/>
                <a:ea typeface="Malgun Gothic"/>
                <a:cs typeface="+mn-lt"/>
              </a:rPr>
              <a:t>corpus</a:t>
            </a:r>
            <a:r>
              <a:rPr lang="ko-KR" dirty="0">
                <a:latin typeface="Malgun Gothic"/>
                <a:ea typeface="Malgun Gothic"/>
                <a:cs typeface="+mn-lt"/>
              </a:rPr>
              <a:t>/</a:t>
            </a:r>
            <a:r>
              <a:rPr lang="ko-KR" err="1">
                <a:latin typeface="Malgun Gothic"/>
                <a:ea typeface="Malgun Gothic"/>
                <a:cs typeface="+mn-lt"/>
              </a:rPr>
              <a:t>txt</a:t>
            </a:r>
            <a:r>
              <a:rPr lang="ko-KR" dirty="0">
                <a:latin typeface="Malgun Gothic"/>
                <a:ea typeface="Malgun Gothic"/>
                <a:cs typeface="+mn-lt"/>
              </a:rPr>
              <a:t>)을 적용하여 데이터셋 64,668건을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구성하였다</a:t>
            </a:r>
            <a:endParaRPr lang="ko-KR" altLang="en-US" dirty="0">
              <a:latin typeface="Malgun Gothic"/>
              <a:ea typeface="Malgun Gothic"/>
              <a:cs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6BADF5-4C2A-9ADE-002A-BF94D025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9" y="2649332"/>
            <a:ext cx="6948026" cy="5883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584CFE-616F-3A55-8341-3D902BDEE3AD}"/>
              </a:ext>
            </a:extLst>
          </p:cNvPr>
          <p:cNvSpPr txBox="1"/>
          <p:nvPr/>
        </p:nvSpPr>
        <p:spPr>
          <a:xfrm>
            <a:off x="415002" y="3466690"/>
            <a:ext cx="58403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중복을 제거하는 코드 중복 제거 후 데이터 셋은 57816건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66BC96-7F71-DB41-1556-5604B2D3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89" y="3904635"/>
            <a:ext cx="6086475" cy="277761"/>
          </a:xfrm>
          <a:prstGeom prst="rect">
            <a:avLst/>
          </a:prstGeom>
        </p:spPr>
      </p:pic>
      <p:pic>
        <p:nvPicPr>
          <p:cNvPr id="13" name="그림 12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036364-FB8C-2CB2-3211-59E275888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27" y="4314671"/>
            <a:ext cx="5841590" cy="9202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25C8E4-4D36-5D20-9CEC-9DB4877CA85E}"/>
              </a:ext>
            </a:extLst>
          </p:cNvPr>
          <p:cNvSpPr txBox="1"/>
          <p:nvPr/>
        </p:nvSpPr>
        <p:spPr>
          <a:xfrm>
            <a:off x="342900" y="5487219"/>
            <a:ext cx="7757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latin typeface="Malgun Gothic"/>
                <a:ea typeface="Malgun Gothic"/>
                <a:cs typeface="+mn-lt"/>
              </a:rPr>
              <a:t>정상 샘플 과다로 인한 클래스 불균형과 학습 비용을 줄이기 위해, 훈련 세트에서만 정상을 최대 15,000개로 </a:t>
            </a:r>
            <a:r>
              <a:rPr lang="ko-KR" err="1">
                <a:latin typeface="Malgun Gothic"/>
                <a:ea typeface="Malgun Gothic"/>
                <a:cs typeface="+mn-lt"/>
              </a:rPr>
              <a:t>언더샘플링</a:t>
            </a:r>
            <a:r>
              <a:rPr lang="ko-KR" dirty="0">
                <a:latin typeface="Malgun Gothic"/>
                <a:ea typeface="Malgun Gothic"/>
                <a:cs typeface="+mn-lt"/>
              </a:rPr>
              <a:t>(유해는 전량 사용)하였다</a:t>
            </a:r>
            <a:endParaRPr lang="ko-KR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07850502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데이터 처리 과정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EE5DFC-F3EC-97CF-560F-4D3163867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35" y="1511841"/>
            <a:ext cx="8039100" cy="114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0006BF-4F8C-4F94-60CB-568E0A799DC7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+mn-lt"/>
                <a:cs typeface="Calibri"/>
              </a:rPr>
              <a:t>•</a:t>
            </a:r>
            <a:r>
              <a:rPr lang="en-US" altLang="ko-KR" b="1" dirty="0" err="1">
                <a:ea typeface="+mn-lt"/>
                <a:cs typeface="Calibri"/>
              </a:rPr>
              <a:t>데이터</a:t>
            </a:r>
            <a:r>
              <a:rPr lang="en-US" altLang="ko-KR" b="1" dirty="0">
                <a:ea typeface="+mn-lt"/>
                <a:cs typeface="Calibri"/>
              </a:rPr>
              <a:t> </a:t>
            </a:r>
            <a:r>
              <a:rPr lang="en-US" altLang="ko-KR" b="1" dirty="0" err="1">
                <a:ea typeface="+mn-lt"/>
                <a:cs typeface="Calibri"/>
              </a:rPr>
              <a:t>전처리</a:t>
            </a:r>
            <a:endParaRPr lang="en-US" altLang="ko-KR" b="1" dirty="0" err="1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0C758-1726-DDE0-2FE9-8FE49E49A01D}"/>
              </a:ext>
            </a:extLst>
          </p:cNvPr>
          <p:cNvSpPr txBox="1"/>
          <p:nvPr/>
        </p:nvSpPr>
        <p:spPr>
          <a:xfrm>
            <a:off x="416642" y="2660445"/>
            <a:ext cx="7757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+mn-lt"/>
                <a:cs typeface="+mn-lt"/>
              </a:rPr>
              <a:t>텍스트 정제 함수로 </a:t>
            </a:r>
            <a:r>
              <a:rPr lang="ko-KR" dirty="0">
                <a:ea typeface="+mn-lt"/>
                <a:cs typeface="+mn-lt"/>
              </a:rPr>
              <a:t>어떤 타입이든 문자열화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en-US" dirty="0">
                <a:ea typeface="+mn-lt"/>
                <a:cs typeface="+mn-lt"/>
              </a:rPr>
              <a:t>URL </a:t>
            </a:r>
            <a:r>
              <a:rPr lang="en-US" dirty="0" err="1">
                <a:ea typeface="+mn-lt"/>
                <a:cs typeface="+mn-lt"/>
              </a:rPr>
              <a:t>제거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한글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ko-KR" altLang="en-US" dirty="0">
                <a:ea typeface="+mn-lt"/>
                <a:cs typeface="+mn-lt"/>
              </a:rPr>
              <a:t>영문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ko-KR" altLang="en-US" dirty="0">
                <a:ea typeface="+mn-lt"/>
                <a:cs typeface="+mn-lt"/>
              </a:rPr>
              <a:t>숫자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ko-KR" altLang="en-US" dirty="0">
                <a:ea typeface="+mn-lt"/>
                <a:cs typeface="+mn-lt"/>
              </a:rPr>
              <a:t>공백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제외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전부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제거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구두점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ko-KR" altLang="en-US" dirty="0" err="1">
                <a:ea typeface="+mn-lt"/>
                <a:cs typeface="+mn-lt"/>
              </a:rPr>
              <a:t>이모지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등</a:t>
            </a:r>
            <a:r>
              <a:rPr lang="en-US" dirty="0">
                <a:ea typeface="+mn-lt"/>
                <a:cs typeface="+mn-lt"/>
              </a:rPr>
              <a:t>), </a:t>
            </a:r>
            <a:r>
              <a:rPr lang="ko-KR" altLang="en-US" dirty="0">
                <a:ea typeface="+mn-lt"/>
                <a:cs typeface="+mn-lt"/>
              </a:rPr>
              <a:t>다중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공백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하나로, </a:t>
            </a:r>
            <a:r>
              <a:rPr lang="ko-KR" dirty="0">
                <a:ea typeface="+mn-lt"/>
                <a:cs typeface="+mn-lt"/>
              </a:rPr>
              <a:t>앞뒤 공백 제거</a:t>
            </a: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9E0BD8-3674-2C44-FEB1-846DB9AC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9" y="3493064"/>
            <a:ext cx="8229600" cy="1076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84E2A-1037-3B35-AC13-545917F4F91F}"/>
              </a:ext>
            </a:extLst>
          </p:cNvPr>
          <p:cNvSpPr txBox="1"/>
          <p:nvPr/>
        </p:nvSpPr>
        <p:spPr>
          <a:xfrm>
            <a:off x="416641" y="4577734"/>
            <a:ext cx="7757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+mn-lt"/>
                <a:cs typeface="+mn-lt"/>
              </a:rPr>
              <a:t>정제 적용, 중복 제거 </a:t>
            </a:r>
            <a:endParaRPr lang="ko-KR" dirty="0">
              <a:ea typeface="+mn-lt"/>
              <a:cs typeface="+mn-lt"/>
            </a:endParaRPr>
          </a:p>
        </p:txBody>
      </p:sp>
      <p:pic>
        <p:nvPicPr>
          <p:cNvPr id="10" name="그림 9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FEE3BE7-E5B2-E8C3-B7F5-1FE250C1C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79" y="5151027"/>
            <a:ext cx="5095875" cy="1152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D432A0-7CF3-69E9-19E8-FCD81A1B2D94}"/>
              </a:ext>
            </a:extLst>
          </p:cNvPr>
          <p:cNvSpPr txBox="1"/>
          <p:nvPr/>
        </p:nvSpPr>
        <p:spPr>
          <a:xfrm>
            <a:off x="418689" y="6308623"/>
            <a:ext cx="50906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데이터를 </a:t>
            </a:r>
            <a:r>
              <a:rPr lang="ko-KR" altLang="en-US" dirty="0" err="1">
                <a:ea typeface="맑은 고딕"/>
                <a:cs typeface="Calibri"/>
              </a:rPr>
              <a:t>train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val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altLang="en-US" dirty="0" err="1">
                <a:ea typeface="맑은 고딕"/>
                <a:cs typeface="Calibri"/>
              </a:rPr>
              <a:t>test</a:t>
            </a:r>
            <a:r>
              <a:rPr lang="ko-KR" altLang="en-US" dirty="0">
                <a:ea typeface="맑은 고딕"/>
                <a:cs typeface="Calibri"/>
              </a:rPr>
              <a:t> 순서대로 8:1:1 로 분할</a:t>
            </a:r>
          </a:p>
        </p:txBody>
      </p:sp>
    </p:spTree>
    <p:extLst>
      <p:ext uri="{BB962C8B-B14F-4D97-AF65-F5344CB8AC3E}">
        <p14:creationId xmlns:p14="http://schemas.microsoft.com/office/powerpoint/2010/main" val="19621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D8C2C-972C-8540-BB87-7BB742D27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D4F2EAD-D469-BE6C-242C-A23737BA439F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34379-D6C2-3949-3B6C-A1A594DB2B89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모델 학습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0B67678-FCF5-D54A-A4B5-77421A8982EA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B5D793-9EFE-5D65-516E-51DD6E67C3AC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•</a:t>
            </a:r>
            <a:r>
              <a:rPr lang="en-US" altLang="ko-KR" b="1" dirty="0" err="1">
                <a:ea typeface="Calibri"/>
                <a:cs typeface="Calibri"/>
              </a:rPr>
              <a:t>사용한</a:t>
            </a:r>
            <a:r>
              <a:rPr lang="en-US" altLang="ko-KR" b="1" dirty="0">
                <a:ea typeface="Calibri"/>
                <a:cs typeface="Calibri"/>
              </a:rPr>
              <a:t> </a:t>
            </a:r>
            <a:r>
              <a:rPr lang="en-US" altLang="ko-KR" b="1" dirty="0" err="1">
                <a:ea typeface="Calibri"/>
                <a:cs typeface="Calibri"/>
              </a:rPr>
              <a:t>모델</a:t>
            </a:r>
            <a:endParaRPr lang="en-US" altLang="ko-KR" b="1" dirty="0"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EC3F8-4831-DF32-7B24-88F2A12922AB}"/>
              </a:ext>
            </a:extLst>
          </p:cNvPr>
          <p:cNvSpPr txBox="1"/>
          <p:nvPr/>
        </p:nvSpPr>
        <p:spPr>
          <a:xfrm>
            <a:off x="609600" y="1501058"/>
            <a:ext cx="94647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BERT 모델, </a:t>
            </a:r>
            <a:r>
              <a:rPr lang="ko-KR" altLang="en-US" dirty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TF-IDF 기반 모델(</a:t>
            </a:r>
            <a:r>
              <a:rPr lang="ko-KR" dirty="0" err="1">
                <a:latin typeface="Malgun Gothic"/>
                <a:ea typeface="Malgun Gothic"/>
                <a:cs typeface="Calibri"/>
              </a:rPr>
              <a:t>Logistic</a:t>
            </a:r>
            <a:r>
              <a:rPr lang="ko-KR" dirty="0">
                <a:latin typeface="Malgun Gothic"/>
                <a:ea typeface="Malgun Gothic"/>
                <a:cs typeface="Calibri"/>
              </a:rPr>
              <a:t> </a:t>
            </a:r>
            <a:r>
              <a:rPr lang="ko-KR" dirty="0" err="1">
                <a:latin typeface="Malgun Gothic"/>
                <a:ea typeface="Malgun Gothic"/>
                <a:cs typeface="Calibri"/>
              </a:rPr>
              <a:t>Regression</a:t>
            </a:r>
            <a:r>
              <a:rPr lang="en-US" altLang="ko-KR" dirty="0">
                <a:latin typeface="Malgun Gothic"/>
                <a:ea typeface="맑은 고딕"/>
                <a:cs typeface="Calibri"/>
              </a:rPr>
              <a:t>, </a:t>
            </a:r>
            <a:r>
              <a:rPr lang="en-US" dirty="0">
                <a:latin typeface="Malgun Gothic"/>
                <a:ea typeface="맑은 고딕"/>
                <a:cs typeface="Calibri"/>
              </a:rPr>
              <a:t>Naive Bayes, </a:t>
            </a:r>
            <a:r>
              <a:rPr lang="en-US" dirty="0" err="1">
                <a:latin typeface="Malgun Gothic"/>
                <a:ea typeface="맑은 고딕"/>
                <a:cs typeface="Calibri"/>
              </a:rPr>
              <a:t>LinearSVC</a:t>
            </a:r>
            <a:r>
              <a:rPr lang="en-US" dirty="0">
                <a:latin typeface="Malgun Gothic"/>
                <a:ea typeface="맑은 고딕"/>
                <a:cs typeface="Calibri"/>
              </a:rPr>
              <a:t>, </a:t>
            </a:r>
            <a:r>
              <a:rPr lang="en-US" dirty="0" err="1">
                <a:latin typeface="Malgun Gothic"/>
                <a:ea typeface="맑은 고딕"/>
                <a:cs typeface="Calibri"/>
              </a:rPr>
              <a:t>SGDClassifier</a:t>
            </a:r>
            <a:r>
              <a:rPr lang="en-US" dirty="0">
                <a:latin typeface="Malgun Gothic"/>
                <a:ea typeface="맑은 고딕"/>
                <a:cs typeface="Calibri"/>
              </a:rPr>
              <a:t>)</a:t>
            </a:r>
            <a:endParaRPr lang="ko-KR" altLang="en-US" dirty="0" err="1">
              <a:latin typeface="Calibri"/>
              <a:ea typeface="맑은 고딕" panose="020B0503020000020004" pitchFamily="34" charset="-127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DE49-A7A4-85E8-71E0-8B50DBFC2411}"/>
              </a:ext>
            </a:extLst>
          </p:cNvPr>
          <p:cNvSpPr txBox="1"/>
          <p:nvPr/>
        </p:nvSpPr>
        <p:spPr>
          <a:xfrm>
            <a:off x="431389" y="1999637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•</a:t>
            </a:r>
            <a:r>
              <a:rPr lang="en-US" altLang="ko-KR" b="1" dirty="0">
                <a:ea typeface="Calibri"/>
                <a:cs typeface="Calibri"/>
              </a:rPr>
              <a:t>TF-IDF</a:t>
            </a:r>
            <a:r>
              <a:rPr lang="ko-KR" altLang="en-US" b="1" dirty="0">
                <a:ea typeface="Calibri"/>
                <a:cs typeface="Calibri"/>
              </a:rPr>
              <a:t> 기반 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F9467-3FE6-26A3-DA3A-976B7B3AD981}"/>
              </a:ext>
            </a:extLst>
          </p:cNvPr>
          <p:cNvSpPr txBox="1"/>
          <p:nvPr/>
        </p:nvSpPr>
        <p:spPr>
          <a:xfrm>
            <a:off x="621888" y="2484694"/>
            <a:ext cx="94647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텍스트를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숫자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벡터로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바꿔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선형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분류기에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넣기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위한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특징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추출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(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벡터화</a:t>
            </a:r>
            <a:r>
              <a:rPr lang="en-US" dirty="0">
                <a:latin typeface="Malgun Gothic"/>
                <a:ea typeface="+mn-lt"/>
                <a:cs typeface="+mn-lt"/>
              </a:rPr>
              <a:t>)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방식으로 </a:t>
            </a:r>
            <a:r>
              <a:rPr lang="ko-KR" dirty="0">
                <a:latin typeface="Malgun Gothic"/>
                <a:ea typeface="Malgun Gothic"/>
                <a:cs typeface="+mn-lt"/>
              </a:rPr>
              <a:t>빠르고 가볍다, 적은 데이터에서도 강력한 베이스라인, 해석 가능(가중치로 중요한 단어 확인) 하지만 문맥/순서와 의미적 유사성은 약함</a:t>
            </a:r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8EEEC-D32C-EB82-88D4-8346C102B597}"/>
              </a:ext>
            </a:extLst>
          </p:cNvPr>
          <p:cNvSpPr txBox="1"/>
          <p:nvPr/>
        </p:nvSpPr>
        <p:spPr>
          <a:xfrm>
            <a:off x="660397" y="3392538"/>
            <a:ext cx="942790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latin typeface="Malgun Gothic"/>
                <a:ea typeface="Malgun Gothic"/>
                <a:cs typeface="+mn-lt"/>
              </a:rPr>
              <a:t>TF-IDF + </a:t>
            </a:r>
            <a:r>
              <a:rPr lang="ko-KR" b="1" err="1">
                <a:latin typeface="Malgun Gothic"/>
                <a:ea typeface="Malgun Gothic"/>
                <a:cs typeface="+mn-lt"/>
              </a:rPr>
              <a:t>Logistic</a:t>
            </a:r>
            <a:r>
              <a:rPr lang="ko-KR" b="1" dirty="0">
                <a:latin typeface="Malgun Gothic"/>
                <a:ea typeface="Malgun Gothic"/>
                <a:cs typeface="+mn-lt"/>
              </a:rPr>
              <a:t> </a:t>
            </a:r>
            <a:r>
              <a:rPr lang="ko-KR" b="1" err="1">
                <a:latin typeface="Malgun Gothic"/>
                <a:ea typeface="Malgun Gothic"/>
                <a:cs typeface="+mn-lt"/>
              </a:rPr>
              <a:t>Regression</a:t>
            </a:r>
            <a:r>
              <a:rPr lang="ko-KR" dirty="0">
                <a:latin typeface="Malgun Gothic"/>
                <a:ea typeface="Malgun Gothic"/>
                <a:cs typeface="+mn-lt"/>
              </a:rPr>
              <a:t>: 확률 출력, 해석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용이</a:t>
            </a:r>
            <a:endParaRPr lang="ko-KR" altLang="en-US">
              <a:latin typeface="Malgun Gothic"/>
              <a:ea typeface="Malgun Gothic"/>
              <a:cs typeface="Calibri"/>
            </a:endParaRPr>
          </a:p>
          <a:p>
            <a:r>
              <a:rPr lang="en-US" altLang="ko-KR" b="1" dirty="0">
                <a:latin typeface="Malgun Gothic"/>
                <a:ea typeface="+mn-lt"/>
                <a:cs typeface="+mn-lt"/>
              </a:rPr>
              <a:t>TF-IDF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+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Naive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Bayes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: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초고속 베이스라인</a:t>
            </a:r>
            <a:endParaRPr lang="ko-KR" altLang="en-US">
              <a:latin typeface="Malgun Gothic"/>
              <a:ea typeface="Malgun Gothic"/>
              <a:cs typeface="Calibri"/>
            </a:endParaRPr>
          </a:p>
          <a:p>
            <a:r>
              <a:rPr lang="en-US" altLang="ko-KR" b="1" dirty="0">
                <a:latin typeface="Malgun Gothic"/>
                <a:ea typeface="+mn-lt"/>
                <a:cs typeface="+mn-lt"/>
              </a:rPr>
              <a:t>TF-IDF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+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err="1">
                <a:latin typeface="Malgun Gothic"/>
                <a:ea typeface="+mn-lt"/>
                <a:cs typeface="+mn-lt"/>
              </a:rPr>
              <a:t>LinearSVC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: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마진 기반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,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고차원 희소에서 강함</a:t>
            </a:r>
            <a:endParaRPr lang="ko-KR" altLang="en-US">
              <a:latin typeface="Malgun Gothic"/>
              <a:ea typeface="Malgun Gothic"/>
              <a:cs typeface="Calibri"/>
            </a:endParaRPr>
          </a:p>
          <a:p>
            <a:r>
              <a:rPr lang="en-US" altLang="ko-KR" b="1" dirty="0">
                <a:latin typeface="Malgun Gothic"/>
                <a:ea typeface="+mn-lt"/>
                <a:cs typeface="+mn-lt"/>
              </a:rPr>
              <a:t>TF-IDF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>
                <a:latin typeface="Malgun Gothic"/>
                <a:ea typeface="+mn-lt"/>
                <a:cs typeface="+mn-lt"/>
              </a:rPr>
              <a:t>+</a:t>
            </a:r>
            <a:r>
              <a:rPr lang="ko-KR" altLang="en-US" b="1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err="1">
                <a:latin typeface="Malgun Gothic"/>
                <a:ea typeface="+mn-lt"/>
                <a:cs typeface="+mn-lt"/>
              </a:rPr>
              <a:t>SGDClassifier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: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대용량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·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온라인 학습에 적합</a:t>
            </a:r>
            <a:endParaRPr lang="ko-KR" altLang="en-US" dirty="0">
              <a:latin typeface="Malgun Gothic"/>
              <a:ea typeface="Malgun Gothic"/>
              <a:cs typeface="Calibri"/>
            </a:endParaRPr>
          </a:p>
          <a:p>
            <a:endParaRPr lang="ko-KR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2FB5F2-8A76-2315-3BE1-63FA6573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7" y="4692855"/>
            <a:ext cx="862965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4B3DF-C081-A11E-1231-E03F7889B216}"/>
              </a:ext>
            </a:extLst>
          </p:cNvPr>
          <p:cNvSpPr txBox="1"/>
          <p:nvPr/>
        </p:nvSpPr>
        <p:spPr>
          <a:xfrm>
            <a:off x="9448800" y="53340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r>
              <a:rPr lang="ko-KR" dirty="0">
                <a:ea typeface="+mn-lt"/>
                <a:cs typeface="+mn-lt"/>
              </a:rPr>
              <a:t>TF-IDF 벡터화</a:t>
            </a:r>
            <a:r>
              <a:rPr lang="en-US" altLang="ko-KR" dirty="0">
                <a:ea typeface="+mn-lt"/>
                <a:cs typeface="+mn-lt"/>
              </a:rPr>
              <a:t>,</a:t>
            </a:r>
            <a:r>
              <a:rPr lang="ko-KR" altLang="en-US" dirty="0">
                <a:ea typeface="+mn-lt"/>
                <a:cs typeface="+mn-lt"/>
              </a:rPr>
              <a:t> </a:t>
            </a:r>
          </a:p>
          <a:p>
            <a:r>
              <a:rPr lang="ko-KR" dirty="0">
                <a:ea typeface="+mn-lt"/>
                <a:cs typeface="+mn-lt"/>
              </a:rPr>
              <a:t> 분류기 4종 정의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342397997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D105E-EC8E-30EA-A355-52A1F8B60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425F90-EEEE-8CEE-1197-3829882A1CF2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30D492-C36A-BA89-ADD3-B3B95FD58332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모델 학습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ABF9C52-8601-1D3B-FBBE-12B53BB9A535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A5A30F-07CD-7469-84A9-EAB1FF120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8" y="1100138"/>
            <a:ext cx="4810125" cy="1254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012F69-7EC9-0A9E-E688-454FD28F73E7}"/>
              </a:ext>
            </a:extLst>
          </p:cNvPr>
          <p:cNvSpPr txBox="1"/>
          <p:nvPr/>
        </p:nvSpPr>
        <p:spPr>
          <a:xfrm>
            <a:off x="5334000" y="15367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학습 코드</a:t>
            </a:r>
            <a:endParaRPr lang="ko-KR" dirty="0"/>
          </a:p>
        </p:txBody>
      </p:sp>
      <p:pic>
        <p:nvPicPr>
          <p:cNvPr id="10" name="그림 9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0E9A69-4D62-9CD9-6DBE-DE247BB97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2662238"/>
            <a:ext cx="2470150" cy="3590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F3FB3-59B4-A4BD-1268-35EC5E477C9A}"/>
              </a:ext>
            </a:extLst>
          </p:cNvPr>
          <p:cNvSpPr txBox="1"/>
          <p:nvPr/>
        </p:nvSpPr>
        <p:spPr>
          <a:xfrm>
            <a:off x="3048000" y="4089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endParaRPr lang="ko-KR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6BB772B-671C-FAEC-509F-E4E17ABDC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31307"/>
              </p:ext>
            </p:extLst>
          </p:nvPr>
        </p:nvGraphicFramePr>
        <p:xfrm>
          <a:off x="3556000" y="3530600"/>
          <a:ext cx="7594599" cy="183133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1533">
                  <a:extLst>
                    <a:ext uri="{9D8B030D-6E8A-4147-A177-3AD203B41FA5}">
                      <a16:colId xmlns:a16="http://schemas.microsoft.com/office/drawing/2014/main" val="2414317042"/>
                    </a:ext>
                  </a:extLst>
                </a:gridCol>
                <a:gridCol w="2531533">
                  <a:extLst>
                    <a:ext uri="{9D8B030D-6E8A-4147-A177-3AD203B41FA5}">
                      <a16:colId xmlns:a16="http://schemas.microsoft.com/office/drawing/2014/main" val="2112237677"/>
                    </a:ext>
                  </a:extLst>
                </a:gridCol>
                <a:gridCol w="2531533">
                  <a:extLst>
                    <a:ext uri="{9D8B030D-6E8A-4147-A177-3AD203B41FA5}">
                      <a16:colId xmlns:a16="http://schemas.microsoft.com/office/drawing/2014/main" val="1757568787"/>
                    </a:ext>
                  </a:extLst>
                </a:gridCol>
              </a:tblGrid>
              <a:tr h="3682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dirty="0"/>
                        <a:t>모델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/>
                        <a:t>F1-Score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 err="1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2818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 err="1"/>
                        <a:t>Logistic</a:t>
                      </a:r>
                      <a:r>
                        <a:rPr lang="af-ZA" dirty="0"/>
                        <a:t> </a:t>
                      </a:r>
                      <a:r>
                        <a:rPr lang="af-ZA" dirty="0" err="1"/>
                        <a:t>Regression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0.8757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0.9667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45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 err="1"/>
                        <a:t>Naive</a:t>
                      </a:r>
                      <a:r>
                        <a:rPr lang="af-ZA" dirty="0"/>
                        <a:t> Bayes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0.6334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0.8661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725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b="1" dirty="0" err="1"/>
                        <a:t>LinearSVC</a:t>
                      </a:r>
                      <a:endParaRPr lang="af-ZA" dirty="0" err="1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0.9147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0.9779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582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af-ZA" dirty="0" err="1"/>
                        <a:t>SGDClassifier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0.8344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dirty="0"/>
                        <a:t>0.9537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2728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5099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F910-2412-0A85-42D0-F4EB90AEB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CB5A20-6957-C759-0EC0-2946356A5460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61EBE-3580-BAF1-E91C-FC3322ED8B31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모델 학습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D625C2D-054F-D1A0-902A-6F793BE5AECA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568F41-C3D5-E6EF-8454-3C0FD8303C7E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•BEART </a:t>
            </a:r>
            <a:r>
              <a:rPr lang="ko-KR" altLang="en-US" b="1">
                <a:ea typeface="Calibri"/>
                <a:cs typeface="Calibri"/>
              </a:rPr>
              <a:t>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39FA1-5E61-F950-7FA5-8824CDB932F3}"/>
              </a:ext>
            </a:extLst>
          </p:cNvPr>
          <p:cNvSpPr txBox="1"/>
          <p:nvPr/>
        </p:nvSpPr>
        <p:spPr>
          <a:xfrm>
            <a:off x="609600" y="1488358"/>
            <a:ext cx="94647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latin typeface="Malgun Gothic"/>
                <a:ea typeface="Malgun Gothic"/>
                <a:cs typeface="+mn-lt"/>
              </a:rPr>
              <a:t>BERT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모델은</a:t>
            </a:r>
            <a:r>
              <a:rPr lang="ko-KR" dirty="0">
                <a:latin typeface="Malgun Gothic"/>
                <a:ea typeface="Malgun Gothic"/>
                <a:cs typeface="+mn-lt"/>
              </a:rPr>
              <a:t> 양방향 트랜스포머 인코더를 </a:t>
            </a:r>
            <a:r>
              <a:rPr lang="ko-KR" dirty="0" err="1">
                <a:latin typeface="Malgun Gothic"/>
                <a:ea typeface="Malgun Gothic"/>
                <a:cs typeface="+mn-lt"/>
              </a:rPr>
              <a:t>MLM으로</a:t>
            </a:r>
            <a:r>
              <a:rPr lang="ko-KR" dirty="0">
                <a:latin typeface="Malgun Gothic"/>
                <a:ea typeface="Malgun Gothic"/>
                <a:cs typeface="+mn-lt"/>
              </a:rPr>
              <a:t> 사전학습하고, </a:t>
            </a:r>
            <a:r>
              <a:rPr lang="ko-KR" dirty="0">
                <a:latin typeface="Malgun Gothic"/>
                <a:ea typeface="Malgun Gothic"/>
                <a:cs typeface="Calibri"/>
              </a:rPr>
              <a:t>[CLS]</a:t>
            </a:r>
            <a:r>
              <a:rPr lang="ko-KR" dirty="0">
                <a:latin typeface="Malgun Gothic"/>
                <a:ea typeface="Malgun Gothic"/>
                <a:cs typeface="+mn-lt"/>
              </a:rPr>
              <a:t> 위에 분류기를 얹어 과제별로 </a:t>
            </a:r>
            <a:r>
              <a:rPr lang="ko-KR" dirty="0" err="1">
                <a:latin typeface="Malgun Gothic"/>
                <a:ea typeface="Malgun Gothic"/>
                <a:cs typeface="+mn-lt"/>
              </a:rPr>
              <a:t>파인튜닝하는</a:t>
            </a:r>
            <a:r>
              <a:rPr lang="ko-KR" dirty="0">
                <a:latin typeface="Malgun Gothic"/>
                <a:ea typeface="Malgun Gothic"/>
                <a:cs typeface="+mn-lt"/>
              </a:rPr>
              <a:t> 전이학습 </a:t>
            </a:r>
            <a:r>
              <a:rPr lang="ko-KR" altLang="en-US" dirty="0" err="1">
                <a:latin typeface="Malgun Gothic"/>
                <a:ea typeface="Malgun Gothic"/>
                <a:cs typeface="+mn-lt"/>
              </a:rPr>
              <a:t>모델로써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</a:t>
            </a:r>
            <a:r>
              <a:rPr lang="ko-KR" dirty="0">
                <a:latin typeface="Malgun Gothic"/>
                <a:ea typeface="Malgun Gothic"/>
                <a:cs typeface="+mn-lt"/>
              </a:rPr>
              <a:t>문맥 정보를 활용해 TF-IDF 기반 모델 대비 분류 성능과 일반화가 향상된다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.</a:t>
            </a:r>
            <a:endParaRPr lang="ko-KR" altLang="en-US" dirty="0">
              <a:latin typeface="Malgun Gothic"/>
              <a:ea typeface="Malgun Gothic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8EB442-1560-6685-7F66-6E499006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3" y="2603500"/>
            <a:ext cx="7521575" cy="318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F57976-A997-77C1-4B91-7E094BDD9A5E}"/>
              </a:ext>
            </a:extLst>
          </p:cNvPr>
          <p:cNvSpPr txBox="1"/>
          <p:nvPr/>
        </p:nvSpPr>
        <p:spPr>
          <a:xfrm>
            <a:off x="609599" y="5895257"/>
            <a:ext cx="94647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>
                <a:latin typeface="Malgun Gothic"/>
                <a:ea typeface="Malgun Gothic"/>
                <a:cs typeface="+mn-lt"/>
              </a:rPr>
              <a:t>kcbert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-base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이진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분류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용도로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불러오고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, 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분류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헤드를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새로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초기화해서</a:t>
            </a:r>
            <a:r>
              <a:rPr lang="en-US" altLang="ko-KR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시작</a:t>
            </a:r>
            <a:r>
              <a:rPr lang="en-US" dirty="0">
                <a:latin typeface="Malgun Gothic"/>
                <a:ea typeface="+mn-lt"/>
                <a:cs typeface="+mn-lt"/>
              </a:rPr>
              <a:t>.</a:t>
            </a:r>
            <a:endParaRPr lang="ko-KR">
              <a:latin typeface="Malgun Gothic"/>
              <a:ea typeface="Malgun Gothic"/>
              <a:cs typeface="+mn-lt"/>
            </a:endParaRPr>
          </a:p>
          <a:p>
            <a:r>
              <a:rPr lang="en-US" dirty="0" err="1">
                <a:latin typeface="Malgun Gothic"/>
                <a:ea typeface="+mn-lt"/>
                <a:cs typeface="+mn-lt"/>
              </a:rPr>
              <a:t>손실은</a:t>
            </a:r>
            <a:r>
              <a:rPr lang="en-US" dirty="0">
                <a:latin typeface="Malgun Gothic"/>
                <a:ea typeface="+mn-lt"/>
                <a:cs typeface="+mn-lt"/>
              </a:rPr>
              <a:t> </a:t>
            </a:r>
            <a:r>
              <a:rPr lang="en-US" dirty="0" err="1">
                <a:latin typeface="Malgun Gothic"/>
                <a:ea typeface="+mn-lt"/>
                <a:cs typeface="+mn-lt"/>
              </a:rPr>
              <a:t>가중치</a:t>
            </a:r>
            <a:r>
              <a:rPr lang="en-US" dirty="0">
                <a:latin typeface="Malgun Gothic"/>
                <a:ea typeface="+mn-lt"/>
                <a:cs typeface="+mn-lt"/>
              </a:rPr>
              <a:t> </a:t>
            </a:r>
            <a:r>
              <a:rPr lang="en-US" dirty="0" err="1">
                <a:latin typeface="Malgun Gothic"/>
                <a:ea typeface="+mn-lt"/>
                <a:cs typeface="+mn-lt"/>
              </a:rPr>
              <a:t>교차엔트로피</a:t>
            </a:r>
            <a:r>
              <a:rPr lang="en-US" dirty="0">
                <a:latin typeface="Malgun Gothic"/>
                <a:ea typeface="+mn-lt"/>
                <a:cs typeface="+mn-lt"/>
              </a:rPr>
              <a:t>(</a:t>
            </a:r>
            <a:r>
              <a:rPr lang="en-US" dirty="0" err="1">
                <a:latin typeface="Malgun Gothic"/>
                <a:ea typeface="+mn-lt"/>
                <a:cs typeface="+mn-lt"/>
              </a:rPr>
              <a:t>클래스</a:t>
            </a:r>
            <a:r>
              <a:rPr lang="en-US" dirty="0">
                <a:latin typeface="Malgun Gothic"/>
                <a:ea typeface="+mn-lt"/>
                <a:cs typeface="+mn-lt"/>
              </a:rPr>
              <a:t> </a:t>
            </a:r>
            <a:r>
              <a:rPr lang="en-US" dirty="0" err="1">
                <a:latin typeface="Malgun Gothic"/>
                <a:ea typeface="+mn-lt"/>
                <a:cs typeface="+mn-lt"/>
              </a:rPr>
              <a:t>불균형</a:t>
            </a:r>
            <a:r>
              <a:rPr lang="en-US" dirty="0">
                <a:latin typeface="Malgun Gothic"/>
                <a:ea typeface="+mn-lt"/>
                <a:cs typeface="+mn-lt"/>
              </a:rPr>
              <a:t> </a:t>
            </a:r>
            <a:r>
              <a:rPr lang="en-US" dirty="0" err="1">
                <a:latin typeface="Malgun Gothic"/>
                <a:ea typeface="+mn-lt"/>
                <a:cs typeface="+mn-lt"/>
              </a:rPr>
              <a:t>보정</a:t>
            </a:r>
            <a:r>
              <a:rPr lang="en-US" dirty="0">
                <a:latin typeface="Malgun Gothic"/>
                <a:ea typeface="+mn-lt"/>
                <a:cs typeface="+mn-lt"/>
              </a:rPr>
              <a:t>)</a:t>
            </a:r>
            <a:endParaRPr lang="en-US" dirty="0">
              <a:latin typeface="Malgun Gothic"/>
              <a:ea typeface="Calibri"/>
              <a:cs typeface="Calibri"/>
            </a:endParaRPr>
          </a:p>
          <a:p>
            <a:endParaRPr lang="en-US" altLang="ko-KR" dirty="0">
              <a:latin typeface="Malgun Gothic"/>
              <a:ea typeface="Malgun Gothic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84636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A6B3-7B35-AF35-52CB-D3EEA7770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AD9D59-57D9-4BD2-48BE-1A48BD4F2016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D55B4-2683-5601-3B20-BDA8BD6251A2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모델 학습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E220CF-AA1F-1F75-85C4-F74111DBF903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E7D5AF-266B-E768-4537-D1751925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3" y="906616"/>
            <a:ext cx="2621834" cy="2160639"/>
          </a:xfrm>
          <a:prstGeom prst="rect">
            <a:avLst/>
          </a:prstGeom>
        </p:spPr>
      </p:pic>
      <p:pic>
        <p:nvPicPr>
          <p:cNvPr id="5" name="그림 4" descr="텍스트, 스크린샷, 디스플레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7DB9AC-3ECB-13C0-347C-7F9E10516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51" y="3300411"/>
            <a:ext cx="8952888" cy="30593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449238-F968-594A-BFAA-7ABD49D6F28C}"/>
              </a:ext>
            </a:extLst>
          </p:cNvPr>
          <p:cNvSpPr txBox="1"/>
          <p:nvPr/>
        </p:nvSpPr>
        <p:spPr>
          <a:xfrm>
            <a:off x="3355258" y="1717367"/>
            <a:ext cx="420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EAA69-4C44-E95B-4BFA-71B265664BD9}"/>
              </a:ext>
            </a:extLst>
          </p:cNvPr>
          <p:cNvSpPr txBox="1"/>
          <p:nvPr/>
        </p:nvSpPr>
        <p:spPr>
          <a:xfrm>
            <a:off x="3723968" y="1585862"/>
            <a:ext cx="63073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latin typeface="Malgun Gothic"/>
                <a:ea typeface="Malgun Gothic"/>
                <a:cs typeface="+mn-lt"/>
              </a:rPr>
              <a:t>에폭</a:t>
            </a:r>
            <a:r>
              <a:rPr lang="ko-KR" dirty="0">
                <a:latin typeface="Malgun Gothic"/>
                <a:ea typeface="Malgun Gothic"/>
                <a:cs typeface="+mn-lt"/>
              </a:rPr>
              <a:t> 2, 배치 16, </a:t>
            </a:r>
            <a:r>
              <a:rPr lang="ko-KR" err="1">
                <a:latin typeface="Malgun Gothic"/>
                <a:ea typeface="Malgun Gothic"/>
                <a:cs typeface="Calibri"/>
              </a:rPr>
              <a:t>lr</a:t>
            </a:r>
            <a:r>
              <a:rPr lang="ko-KR" dirty="0">
                <a:latin typeface="Malgun Gothic"/>
                <a:ea typeface="Malgun Gothic"/>
                <a:cs typeface="Calibri"/>
              </a:rPr>
              <a:t>=2e-5</a:t>
            </a:r>
            <a:r>
              <a:rPr lang="ko-KR" dirty="0">
                <a:latin typeface="Malgun Gothic"/>
                <a:ea typeface="Malgun Gothic"/>
                <a:cs typeface="+mn-lt"/>
              </a:rPr>
              <a:t>, L2 규제 0.01.</a:t>
            </a:r>
            <a:endParaRPr lang="ko-KR" dirty="0">
              <a:latin typeface="Malgun Gothic"/>
              <a:ea typeface="Malgun Gothic"/>
              <a:cs typeface="Calibri"/>
            </a:endParaRPr>
          </a:p>
          <a:p>
            <a:r>
              <a:rPr lang="ko-KR" err="1">
                <a:latin typeface="Malgun Gothic"/>
                <a:ea typeface="Malgun Gothic"/>
                <a:cs typeface="+mn-lt"/>
              </a:rPr>
              <a:t>에폭마다</a:t>
            </a:r>
            <a:r>
              <a:rPr lang="ko-KR" dirty="0">
                <a:latin typeface="Malgun Gothic"/>
                <a:ea typeface="Malgun Gothic"/>
                <a:cs typeface="+mn-lt"/>
              </a:rPr>
              <a:t> 평가/저장, 학습 끝에 최고 성능 체크포인트 로드.</a:t>
            </a:r>
            <a:endParaRPr lang="ko-KR" b="1" dirty="0">
              <a:latin typeface="Malgun Gothic"/>
              <a:ea typeface="Malgun Gothic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1CCF4-53C5-8B48-B5B7-F56E6FD6CDBA}"/>
              </a:ext>
            </a:extLst>
          </p:cNvPr>
          <p:cNvSpPr txBox="1"/>
          <p:nvPr/>
        </p:nvSpPr>
        <p:spPr>
          <a:xfrm>
            <a:off x="9660193" y="4642463"/>
            <a:ext cx="420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25691B-788B-1AD7-31A9-EEF35116F62E}"/>
              </a:ext>
            </a:extLst>
          </p:cNvPr>
          <p:cNvSpPr txBox="1"/>
          <p:nvPr/>
        </p:nvSpPr>
        <p:spPr>
          <a:xfrm>
            <a:off x="10016612" y="3429410"/>
            <a:ext cx="217784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>
                <a:latin typeface="Malgun Gothic"/>
                <a:ea typeface="Malgun Gothic"/>
                <a:cs typeface="+mn-lt"/>
              </a:rPr>
              <a:t>Trainer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의 </a:t>
            </a:r>
            <a:r>
              <a:rPr lang="en-US" altLang="ko-KR" err="1">
                <a:latin typeface="Malgun Gothic"/>
                <a:ea typeface="Malgun Gothic"/>
                <a:cs typeface="+mn-lt"/>
              </a:rPr>
              <a:t>compute_loss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를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오버라이드해서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클래스 가중치 손실로 학습</a:t>
            </a:r>
            <a:r>
              <a:rPr lang="ko-KR" dirty="0">
                <a:latin typeface="Malgun Gothic"/>
                <a:ea typeface="Malgun Gothic"/>
                <a:cs typeface="+mn-lt"/>
              </a:rPr>
              <a:t>.</a:t>
            </a:r>
            <a:endParaRPr lang="ko-KR">
              <a:latin typeface="Malgun Gothic"/>
              <a:ea typeface="Malgun Gothic"/>
            </a:endParaRPr>
          </a:p>
          <a:p>
            <a:r>
              <a:rPr lang="en-US" altLang="ko-KR" err="1">
                <a:latin typeface="Malgun Gothic"/>
                <a:ea typeface="Malgun Gothic"/>
                <a:cs typeface="+mn-lt"/>
              </a:rPr>
              <a:t>train_dataset</a:t>
            </a:r>
            <a:r>
              <a:rPr lang="ko-KR" dirty="0">
                <a:latin typeface="Malgun Gothic"/>
                <a:ea typeface="Malgun Gothic"/>
                <a:cs typeface="+mn-lt"/>
              </a:rPr>
              <a:t>/</a:t>
            </a:r>
            <a:r>
              <a:rPr lang="en-US" altLang="ko-KR" err="1">
                <a:latin typeface="Malgun Gothic"/>
                <a:ea typeface="Malgun Gothic"/>
                <a:cs typeface="+mn-lt"/>
              </a:rPr>
              <a:t>val_dataset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는 </a:t>
            </a:r>
            <a:r>
              <a:rPr lang="ko-KR" altLang="en-US" err="1">
                <a:latin typeface="Malgun Gothic"/>
                <a:ea typeface="Malgun Gothic"/>
                <a:cs typeface="+mn-lt"/>
              </a:rPr>
              <a:t>토크나이즈된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 텍스트와 라벨을 </a:t>
            </a:r>
            <a:r>
              <a:rPr lang="en-US" altLang="ko-KR" err="1">
                <a:latin typeface="Malgun Gothic"/>
                <a:ea typeface="+mn-lt"/>
                <a:cs typeface="+mn-lt"/>
              </a:rPr>
              <a:t>dict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로 제공해야 함</a:t>
            </a:r>
            <a:r>
              <a:rPr lang="ko-KR" dirty="0">
                <a:latin typeface="Malgun Gothic"/>
                <a:ea typeface="Malgun Gothic"/>
                <a:cs typeface="+mn-lt"/>
              </a:rPr>
              <a:t>.</a:t>
            </a:r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endParaRPr lang="ko-KR" dirty="0">
              <a:latin typeface="Malgun Gothic"/>
              <a:ea typeface="Malgun Gothic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200899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49824-00EE-103E-9FB7-0C6C794D1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75B24C6-6C04-56DB-9B8E-1B26146502FC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0FD66-0777-1560-2D40-42031C22F576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모델 학습 방법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EE81058-582A-5F95-1FBE-8AC2175D5D7D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0EC119-C175-D5C5-4964-4EC0367D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7" y="1007756"/>
            <a:ext cx="5543550" cy="113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BD517F-9617-2AF6-07B7-A2190C493087}"/>
              </a:ext>
            </a:extLst>
          </p:cNvPr>
          <p:cNvSpPr txBox="1"/>
          <p:nvPr/>
        </p:nvSpPr>
        <p:spPr>
          <a:xfrm>
            <a:off x="549030" y="2247222"/>
            <a:ext cx="75355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err="1">
                <a:latin typeface="Malgun Gothic"/>
                <a:ea typeface="Malgun Gothic"/>
                <a:cs typeface="+mn-lt"/>
              </a:rPr>
              <a:t>에폭별</a:t>
            </a:r>
            <a:r>
              <a:rPr lang="ko-KR" dirty="0">
                <a:latin typeface="Malgun Gothic"/>
                <a:ea typeface="Malgun Gothic"/>
                <a:cs typeface="+mn-lt"/>
              </a:rPr>
              <a:t> 학습/검증 지표 – </a:t>
            </a:r>
            <a:r>
              <a:rPr lang="ko-KR" err="1">
                <a:latin typeface="Malgun Gothic"/>
                <a:ea typeface="Malgun Gothic"/>
                <a:cs typeface="+mn-lt"/>
              </a:rPr>
              <a:t>Train</a:t>
            </a:r>
            <a:r>
              <a:rPr lang="ko-KR" dirty="0">
                <a:latin typeface="Malgun Gothic"/>
                <a:ea typeface="Malgun Gothic"/>
                <a:cs typeface="+mn-lt"/>
              </a:rPr>
              <a:t>/</a:t>
            </a:r>
            <a:r>
              <a:rPr lang="ko-KR" err="1">
                <a:latin typeface="Malgun Gothic"/>
                <a:ea typeface="Malgun Gothic"/>
                <a:cs typeface="+mn-lt"/>
              </a:rPr>
              <a:t>Val</a:t>
            </a:r>
            <a:r>
              <a:rPr 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ko-KR" err="1">
                <a:latin typeface="Malgun Gothic"/>
                <a:ea typeface="Malgun Gothic"/>
                <a:cs typeface="+mn-lt"/>
              </a:rPr>
              <a:t>Loss</a:t>
            </a:r>
            <a:r>
              <a:rPr lang="ko-KR" dirty="0">
                <a:latin typeface="Malgun Gothic"/>
                <a:ea typeface="Malgun Gothic"/>
                <a:cs typeface="+mn-lt"/>
              </a:rPr>
              <a:t>(↓)와 Accuracy·Precision·Recall·F1(↑)</a:t>
            </a:r>
            <a:r>
              <a:rPr lang="ko-KR" err="1">
                <a:latin typeface="Malgun Gothic"/>
                <a:ea typeface="Malgun Gothic"/>
                <a:cs typeface="+mn-lt"/>
              </a:rPr>
              <a:t>를</a:t>
            </a:r>
            <a:r>
              <a:rPr lang="ko-KR" dirty="0">
                <a:latin typeface="Malgun Gothic"/>
                <a:ea typeface="Malgun Gothic"/>
                <a:cs typeface="+mn-lt"/>
              </a:rPr>
              <a:t> 기록한 표. F1 기준 </a:t>
            </a:r>
            <a:r>
              <a:rPr lang="ko-KR" err="1">
                <a:latin typeface="Malgun Gothic"/>
                <a:ea typeface="Malgun Gothic"/>
                <a:cs typeface="+mn-lt"/>
              </a:rPr>
              <a:t>Epoch</a:t>
            </a:r>
            <a:r>
              <a:rPr lang="ko-KR" dirty="0">
                <a:latin typeface="Malgun Gothic"/>
                <a:ea typeface="Malgun Gothic"/>
                <a:cs typeface="+mn-lt"/>
              </a:rPr>
              <a:t> 2가 최고 성능</a:t>
            </a:r>
            <a:endParaRPr lang="ko-KR" dirty="0">
              <a:latin typeface="Malgun Gothic"/>
              <a:ea typeface="Malgun Gothic"/>
            </a:endParaRPr>
          </a:p>
        </p:txBody>
      </p:sp>
      <p:pic>
        <p:nvPicPr>
          <p:cNvPr id="6" name="그림 5" descr="텍스트, 스크린샷, 폰트, 메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216468-1212-438F-9F20-B193971B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29" y="3197646"/>
            <a:ext cx="2019988" cy="3565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83E60-CAAC-2F82-0BED-12C2A2A9F682}"/>
              </a:ext>
            </a:extLst>
          </p:cNvPr>
          <p:cNvSpPr txBox="1"/>
          <p:nvPr/>
        </p:nvSpPr>
        <p:spPr>
          <a:xfrm>
            <a:off x="2692024" y="4587378"/>
            <a:ext cx="420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endParaRPr lang="ko-KR">
              <a:ea typeface="맑은 고딕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9AF14-91AB-2D8B-AAC8-BBE90828A8AB}"/>
              </a:ext>
            </a:extLst>
          </p:cNvPr>
          <p:cNvSpPr txBox="1"/>
          <p:nvPr/>
        </p:nvSpPr>
        <p:spPr>
          <a:xfrm>
            <a:off x="3057624" y="4476011"/>
            <a:ext cx="57858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Malgun Gothic"/>
                <a:ea typeface="Malgun Gothic"/>
                <a:cs typeface="+mn-lt"/>
              </a:rPr>
              <a:t>앞서 </a:t>
            </a:r>
            <a:r>
              <a:rPr lang="ko-KR" dirty="0">
                <a:latin typeface="Calibri"/>
                <a:ea typeface="Malgun Gothic"/>
                <a:cs typeface="+mn-lt"/>
              </a:rPr>
              <a:t>TF-IDF 기반 모델과 </a:t>
            </a:r>
            <a:r>
              <a:rPr lang="ko-KR" dirty="0" err="1">
                <a:latin typeface="Calibri"/>
                <a:ea typeface="Malgun Gothic"/>
                <a:cs typeface="+mn-lt"/>
              </a:rPr>
              <a:t>비교했을때</a:t>
            </a:r>
            <a:r>
              <a:rPr lang="ko-KR" dirty="0">
                <a:latin typeface="Calibri"/>
                <a:ea typeface="Malgun Gothic"/>
                <a:cs typeface="+mn-lt"/>
              </a:rPr>
              <a:t> 가장 좋은 성능이 </a:t>
            </a:r>
            <a:r>
              <a:rPr lang="ko-KR" altLang="en-US" dirty="0">
                <a:latin typeface="Calibri"/>
                <a:ea typeface="Malgun Gothic"/>
                <a:cs typeface="+mn-lt"/>
              </a:rPr>
              <a:t>나와 최종모델 BERT 모델선정</a:t>
            </a:r>
            <a:r>
              <a:rPr lang="ko-KR" altLang="en-US" dirty="0">
                <a:latin typeface="Malgun Gothic"/>
                <a:ea typeface="Malgun Gothic"/>
                <a:cs typeface="+mn-lt"/>
              </a:rPr>
              <a:t> </a:t>
            </a:r>
            <a:endParaRPr lang="ko-KR" dirty="0">
              <a:latin typeface="Malgun Gothic"/>
              <a:ea typeface="Malgun Gothic"/>
              <a:cs typeface="+mn-lt"/>
            </a:endParaRPr>
          </a:p>
          <a:p>
            <a:endParaRPr lang="ko-KR" dirty="0">
              <a:latin typeface="Malgun Gothic"/>
              <a:ea typeface="Malgun Gothic"/>
              <a:cs typeface="Calibri"/>
            </a:endParaRPr>
          </a:p>
          <a:p>
            <a:endParaRPr lang="ko-KR" altLang="en-US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62705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3B458-8741-9540-3149-69F1E40C7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F066F7E-9E08-5FBB-4B61-033A61067A9F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2F5D4-EE28-34E0-AAA9-510BBA1B764B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성능 평가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CFF8E5-30E6-9B67-7373-EDCD29FB3928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2">
            <a:extLst>
              <a:ext uri="{FF2B5EF4-FFF2-40B4-BE49-F238E27FC236}">
                <a16:creationId xmlns:a16="http://schemas.microsoft.com/office/drawing/2014/main" id="{DC49EB46-139B-F51F-8576-70D9D797A6F3}"/>
              </a:ext>
            </a:extLst>
          </p:cNvPr>
          <p:cNvSpPr txBox="1"/>
          <p:nvPr/>
        </p:nvSpPr>
        <p:spPr>
          <a:xfrm>
            <a:off x="7367409" y="2055394"/>
            <a:ext cx="426719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dirty="0" err="1">
                <a:ea typeface="+mn-lt"/>
                <a:cs typeface="+mn-lt"/>
              </a:rPr>
              <a:t>BERT로</a:t>
            </a:r>
            <a:r>
              <a:rPr lang="ko-KR" dirty="0">
                <a:ea typeface="+mn-lt"/>
                <a:cs typeface="+mn-lt"/>
              </a:rPr>
              <a:t> 평가한 클래스별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히트맵</a:t>
            </a:r>
            <a:endParaRPr lang="ko-K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19909-E66C-D2C3-C490-3730F8EB1FB5}"/>
              </a:ext>
            </a:extLst>
          </p:cNvPr>
          <p:cNvSpPr txBox="1"/>
          <p:nvPr/>
        </p:nvSpPr>
        <p:spPr>
          <a:xfrm>
            <a:off x="6887615" y="2053499"/>
            <a:ext cx="420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endParaRPr lang="ko-KR">
              <a:ea typeface="맑은 고딕"/>
              <a:cs typeface="Calibri"/>
            </a:endParaRPr>
          </a:p>
        </p:txBody>
      </p:sp>
      <p:pic>
        <p:nvPicPr>
          <p:cNvPr id="10" name="그림 9" descr="텍스트, 스크린샷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51EBD4-E606-7E9A-E55B-F8B6957B1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6" y="949746"/>
            <a:ext cx="6360176" cy="55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6941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31800" y="-1"/>
            <a:ext cx="1536700" cy="177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 flipH="1">
            <a:off x="1066800" y="1153182"/>
            <a:ext cx="901700" cy="511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목차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089150" y="1284530"/>
            <a:ext cx="2197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table of contents</a:t>
            </a:r>
            <a:endParaRPr lang="ko-KR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82750" y="2774714"/>
            <a:ext cx="3486150" cy="461666"/>
            <a:chOff x="1682750" y="2324144"/>
            <a:chExt cx="3486150" cy="461666"/>
          </a:xfrm>
        </p:grpSpPr>
        <p:sp>
          <p:nvSpPr>
            <p:cNvPr id="9" name="TextBox 8"/>
            <p:cNvSpPr txBox="1"/>
            <p:nvPr/>
          </p:nvSpPr>
          <p:spPr>
            <a:xfrm>
              <a:off x="1682750" y="2324145"/>
              <a:ext cx="5715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/>
                <a:t>1</a:t>
              </a:r>
              <a:endParaRPr lang="ko-KR" altLang="en-US" sz="2400" b="1"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54250" y="2324144"/>
              <a:ext cx="29146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/>
                </a:rPr>
                <a:t>팀 소개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682750" y="3939494"/>
            <a:ext cx="3486150" cy="461666"/>
            <a:chOff x="1682750" y="3198167"/>
            <a:chExt cx="3486150" cy="461666"/>
          </a:xfrm>
        </p:grpSpPr>
        <p:sp>
          <p:nvSpPr>
            <p:cNvPr id="11" name="TextBox 10"/>
            <p:cNvSpPr txBox="1"/>
            <p:nvPr/>
          </p:nvSpPr>
          <p:spPr>
            <a:xfrm>
              <a:off x="1682750" y="3198168"/>
              <a:ext cx="571500" cy="449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/>
                <a:t>2</a:t>
              </a:r>
              <a:endParaRPr lang="ko-KR" altLang="en-US" sz="2400" b="1">
                <a:cs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4250" y="3198167"/>
              <a:ext cx="2914650" cy="4496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/>
                </a:rPr>
                <a:t>개발 스택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82750" y="5104273"/>
            <a:ext cx="3486150" cy="461666"/>
            <a:chOff x="1682750" y="4072190"/>
            <a:chExt cx="3486150" cy="461666"/>
          </a:xfrm>
        </p:grpSpPr>
        <p:sp>
          <p:nvSpPr>
            <p:cNvPr id="13" name="TextBox 12"/>
            <p:cNvSpPr txBox="1"/>
            <p:nvPr/>
          </p:nvSpPr>
          <p:spPr>
            <a:xfrm>
              <a:off x="1682750" y="4072191"/>
              <a:ext cx="571500" cy="446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400" b="1"/>
                <a:t>3</a:t>
              </a:r>
              <a:endParaRPr lang="ko-KR" altLang="en-US" sz="2400" b="1"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4250" y="4072190"/>
              <a:ext cx="2914650" cy="4468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/>
                </a:rPr>
                <a:t>프로젝트 개요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096000" y="2774714"/>
            <a:ext cx="3486150" cy="461666"/>
            <a:chOff x="1682750" y="2324144"/>
            <a:chExt cx="3486150" cy="461666"/>
          </a:xfrm>
        </p:grpSpPr>
        <p:sp>
          <p:nvSpPr>
            <p:cNvPr id="30" name="TextBox 29"/>
            <p:cNvSpPr txBox="1"/>
            <p:nvPr/>
          </p:nvSpPr>
          <p:spPr>
            <a:xfrm>
              <a:off x="1682750" y="2324145"/>
              <a:ext cx="5715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ea typeface="맑은 고딕"/>
                  <a:cs typeface="Calibri"/>
                </a:rPr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54250" y="2324144"/>
              <a:ext cx="291465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맑은 고딕"/>
                  <a:cs typeface="Calibri"/>
                </a:rPr>
                <a:t>프로젝트 추진 과정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96000" y="3939492"/>
            <a:ext cx="3486150" cy="461666"/>
            <a:chOff x="1682750" y="3198167"/>
            <a:chExt cx="3486150" cy="461666"/>
          </a:xfrm>
        </p:grpSpPr>
        <p:sp>
          <p:nvSpPr>
            <p:cNvPr id="33" name="TextBox 32"/>
            <p:cNvSpPr txBox="1"/>
            <p:nvPr/>
          </p:nvSpPr>
          <p:spPr>
            <a:xfrm>
              <a:off x="1682750" y="3198168"/>
              <a:ext cx="5715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ea typeface="맑은 고딕"/>
                </a:rPr>
                <a:t>5</a:t>
              </a:r>
              <a:endParaRPr lang="en-US" altLang="ko-KR" sz="2400" b="1" dirty="0">
                <a:ea typeface="맑은 고딕"/>
                <a:cs typeface="Calibri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54250" y="3198167"/>
              <a:ext cx="2914650" cy="449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/>
                </a:rPr>
                <a:t>보완 사항 및 개선점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096000" y="5104272"/>
            <a:ext cx="3486150" cy="461666"/>
            <a:chOff x="1682750" y="4072190"/>
            <a:chExt cx="3486150" cy="461666"/>
          </a:xfrm>
        </p:grpSpPr>
        <p:sp>
          <p:nvSpPr>
            <p:cNvPr id="36" name="TextBox 35"/>
            <p:cNvSpPr txBox="1"/>
            <p:nvPr/>
          </p:nvSpPr>
          <p:spPr>
            <a:xfrm>
              <a:off x="1682750" y="4072191"/>
              <a:ext cx="571500" cy="46166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lvl="0">
                <a:defRPr/>
              </a:pPr>
              <a:r>
                <a:rPr lang="en-US" altLang="ko-KR" sz="2400" b="1" dirty="0">
                  <a:ea typeface="맑은 고딕"/>
                </a:rPr>
                <a:t>6</a:t>
              </a:r>
              <a:endParaRPr lang="en-US" altLang="ko-KR" sz="2400" b="1" dirty="0">
                <a:ea typeface="맑은 고딕"/>
                <a:cs typeface="Calibri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54250" y="4072190"/>
              <a:ext cx="2914650" cy="446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"/>
                </a:rPr>
                <a:t>소감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73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E080-3A51-03AB-45F2-C8E789CAA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702005B-7B10-1E31-E1EB-A0B8879AA0DE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F920C-1E9B-C792-BE8B-01B07B4AC12E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성능 평가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86979DB-EE9D-3E91-01E6-7C705D7FF334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">
            <a:extLst>
              <a:ext uri="{FF2B5EF4-FFF2-40B4-BE49-F238E27FC236}">
                <a16:creationId xmlns:a16="http://schemas.microsoft.com/office/drawing/2014/main" id="{FA835089-71A2-C529-0082-91A6881DFC1C}"/>
              </a:ext>
            </a:extLst>
          </p:cNvPr>
          <p:cNvSpPr txBox="1"/>
          <p:nvPr/>
        </p:nvSpPr>
        <p:spPr>
          <a:xfrm>
            <a:off x="6844108" y="1945225"/>
            <a:ext cx="426719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  <a:cs typeface="Calibri"/>
              </a:rPr>
              <a:t>혼동 행렬 시각화</a:t>
            </a:r>
            <a:endParaRPr lang="ko-KR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3D47F-BD8A-9BA8-5EF4-963D764B372F}"/>
              </a:ext>
            </a:extLst>
          </p:cNvPr>
          <p:cNvSpPr txBox="1"/>
          <p:nvPr/>
        </p:nvSpPr>
        <p:spPr>
          <a:xfrm>
            <a:off x="6364314" y="1943330"/>
            <a:ext cx="4203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-&gt; </a:t>
            </a:r>
            <a:endParaRPr lang="ko-KR">
              <a:ea typeface="맑은 고딕"/>
              <a:cs typeface="Calibri"/>
            </a:endParaRPr>
          </a:p>
        </p:txBody>
      </p:sp>
      <p:pic>
        <p:nvPicPr>
          <p:cNvPr id="16" name="그림 15" descr="텍스트, 스크린샷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510867-0BE1-71EA-B3FC-CBD7F0E7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13" y="1177886"/>
            <a:ext cx="5887483" cy="52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8782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7FA51-8A33-6801-2E95-D32733FF2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9497AF-2BD4-CA0D-4011-EB5F0562FF87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55517-9740-EF36-7213-CE5E452FD694}"/>
              </a:ext>
            </a:extLst>
          </p:cNvPr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+mn-lt"/>
                <a:cs typeface="+mn-lt"/>
              </a:rPr>
              <a:t>시연 및 시연결과</a:t>
            </a:r>
            <a:endParaRPr lang="ko-KR" altLang="en-US" sz="3000" b="1" spc="300" dirty="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cs typeface="Calibri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05C332B-85C9-F8BF-BD87-B24A54E527A6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7CD5DE-9C0C-B58D-D865-ABE0E2D3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61" y="1695336"/>
            <a:ext cx="8557351" cy="979353"/>
          </a:xfrm>
          <a:prstGeom prst="rect">
            <a:avLst/>
          </a:prstGeom>
        </p:spPr>
      </p:pic>
      <p:pic>
        <p:nvPicPr>
          <p:cNvPr id="5" name="그림 4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FC5061-5807-6C7D-530B-36F2B2DC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6" y="2963939"/>
            <a:ext cx="8196090" cy="2747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B4804-98DC-87BE-DB7B-27C19FC008C4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Calibri"/>
                <a:cs typeface="Calibri"/>
              </a:rPr>
              <a:t>•</a:t>
            </a:r>
            <a:r>
              <a:rPr lang="ko-KR" altLang="en-US" b="1">
                <a:ea typeface="Calibri"/>
                <a:cs typeface="Calibri"/>
              </a:rPr>
              <a:t>테스트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ko-KR" altLang="en-US" b="1">
                <a:ea typeface="Calibri"/>
                <a:cs typeface="Calibri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235028409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94E93-8C7E-8711-108E-45C7081BD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E07D153-3878-1C50-DF5B-26769F593584}"/>
              </a:ext>
            </a:extLst>
          </p:cNvPr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E3945F2A-E7AC-147F-94D3-4A90FD0C3FB7}"/>
              </a:ext>
            </a:extLst>
          </p:cNvPr>
          <p:cNvSpPr txBox="1"/>
          <p:nvPr/>
        </p:nvSpPr>
        <p:spPr>
          <a:xfrm>
            <a:off x="5423535" y="2598819"/>
            <a:ext cx="1335405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 </a:t>
            </a:r>
            <a:r>
              <a:rPr lang="en-US" altLang="ko-KR" sz="3600" b="1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5</a:t>
            </a:r>
            <a:endParaRPr kumimoji="0" lang="ko-KR" altLang="en-US" sz="3600" b="1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55746AA-0A7D-CE6F-9A18-9928D369D8DB}"/>
              </a:ext>
            </a:extLst>
          </p:cNvPr>
          <p:cNvSpPr txBox="1"/>
          <p:nvPr/>
        </p:nvSpPr>
        <p:spPr>
          <a:xfrm>
            <a:off x="3355510" y="3379845"/>
            <a:ext cx="5480989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4000" spc="6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보안 사항 및 개선점</a:t>
            </a:r>
            <a:endParaRPr lang="ko-KR" altLang="en-US" sz="4000" b="0" i="0" u="none" strike="noStrike" kern="1200" cap="none" spc="60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99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FB092-DF60-E4F1-FFAB-075051C42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4D02B8D-7B56-0E5F-C129-80D0FFEB7A77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6C407-5EF7-060A-8800-67F855C47973}"/>
              </a:ext>
            </a:extLst>
          </p:cNvPr>
          <p:cNvSpPr txBox="1"/>
          <p:nvPr/>
        </p:nvSpPr>
        <p:spPr>
          <a:xfrm>
            <a:off x="610880" y="106441"/>
            <a:ext cx="4701139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+mn-lt"/>
                <a:cs typeface="+mn-lt"/>
              </a:rPr>
              <a:t>보안 사항 및 개선점</a:t>
            </a:r>
            <a:endParaRPr lang="ko-KR" altLang="en-US" sz="3000" b="1" spc="300" dirty="0">
              <a:solidFill>
                <a:schemeClr val="tx1">
                  <a:lumMod val="65000"/>
                  <a:lumOff val="35000"/>
                </a:schemeClr>
              </a:solidFill>
              <a:latin typeface="함초롬돋움"/>
              <a:ea typeface="맑은 고딕"/>
              <a:cs typeface="Calibri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2028EBF-2DCC-6E81-E1F9-6DF85AAE4835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BE4A85-C997-78E8-15BD-9945FABC325E}"/>
              </a:ext>
            </a:extLst>
          </p:cNvPr>
          <p:cNvSpPr txBox="1"/>
          <p:nvPr/>
        </p:nvSpPr>
        <p:spPr>
          <a:xfrm>
            <a:off x="419100" y="1041400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•</a:t>
            </a:r>
            <a:r>
              <a:rPr lang="ko-KR" altLang="en-US" b="1" dirty="0">
                <a:ea typeface="Calibri"/>
                <a:cs typeface="Calibri"/>
              </a:rPr>
              <a:t>개선점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73F8CB-3E0B-286E-B2CA-D1E973CCDD9B}"/>
              </a:ext>
            </a:extLst>
          </p:cNvPr>
          <p:cNvSpPr txBox="1"/>
          <p:nvPr/>
        </p:nvSpPr>
        <p:spPr>
          <a:xfrm>
            <a:off x="812131" y="1532093"/>
            <a:ext cx="967464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현재 우리가 학습시킨 BERT 모델은 특정 유형의 언어를 정확히 분류하지 못하는 문제를 가지고 있다 현재는 학습시킬 시간이 부족해 해결하지 못하였지만 추후에 수정하여 간단한 웹을 만들어 </a:t>
            </a:r>
            <a:r>
              <a:rPr lang="ko-KR" altLang="en-US" dirty="0" err="1">
                <a:ea typeface="맑은 고딕"/>
                <a:cs typeface="Calibri"/>
              </a:rPr>
              <a:t>활용할예정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6C99E-6012-9FB9-56FE-44DF9235C6EA}"/>
              </a:ext>
            </a:extLst>
          </p:cNvPr>
          <p:cNvSpPr txBox="1"/>
          <p:nvPr/>
        </p:nvSpPr>
        <p:spPr>
          <a:xfrm>
            <a:off x="419099" y="2785737"/>
            <a:ext cx="11049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Calibri"/>
                <a:cs typeface="Calibri"/>
              </a:rPr>
              <a:t>•</a:t>
            </a:r>
            <a:r>
              <a:rPr lang="ko-KR" altLang="en-US" b="1" dirty="0">
                <a:ea typeface="Calibri"/>
                <a:cs typeface="Calibri"/>
              </a:rPr>
              <a:t>보안 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ED488-A248-9574-A0D8-7AB208FAEA98}"/>
              </a:ext>
            </a:extLst>
          </p:cNvPr>
          <p:cNvSpPr txBox="1"/>
          <p:nvPr/>
        </p:nvSpPr>
        <p:spPr>
          <a:xfrm>
            <a:off x="812130" y="3331514"/>
            <a:ext cx="96746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맑은 고딕"/>
                <a:cs typeface="Calibri"/>
              </a:rPr>
              <a:t>현재 아직 단순 모델 학습에 테스트를 </a:t>
            </a:r>
            <a:r>
              <a:rPr lang="ko-KR" altLang="en-US" dirty="0" err="1">
                <a:ea typeface="맑은 고딕"/>
                <a:cs typeface="Calibri"/>
              </a:rPr>
              <a:t>한것이여서</a:t>
            </a:r>
            <a:r>
              <a:rPr lang="ko-KR" altLang="en-US" dirty="0">
                <a:ea typeface="맑은 고딕"/>
                <a:cs typeface="Calibri"/>
              </a:rPr>
              <a:t> </a:t>
            </a:r>
            <a:r>
              <a:rPr lang="ko-KR" dirty="0" err="1">
                <a:ea typeface="+mn-lt"/>
                <a:cs typeface="+mn-lt"/>
              </a:rPr>
              <a:t>아티팩트</a:t>
            </a:r>
            <a:r>
              <a:rPr lang="ko-KR" dirty="0">
                <a:ea typeface="+mn-lt"/>
                <a:cs typeface="+mn-lt"/>
              </a:rPr>
              <a:t> 무결성</a:t>
            </a:r>
            <a:r>
              <a:rPr lang="en-US" altLang="ko-KR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안전한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로드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정책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ko-KR" altLang="en-US" dirty="0">
                <a:ea typeface="+mn-lt"/>
                <a:cs typeface="+mn-lt"/>
              </a:rPr>
              <a:t>접근통제</a:t>
            </a:r>
            <a:r>
              <a:rPr lang="en-US" dirty="0">
                <a:ea typeface="+mn-lt"/>
                <a:cs typeface="+mn-lt"/>
              </a:rPr>
              <a:t>/IAM </a:t>
            </a:r>
            <a:r>
              <a:rPr lang="ko-KR" altLang="en-US" dirty="0">
                <a:ea typeface="+mn-lt"/>
                <a:cs typeface="+mn-lt"/>
              </a:rPr>
              <a:t>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보안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사항이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부족하지만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추후에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웹과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연결후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추가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en-US" altLang="ko-KR" dirty="0" err="1">
                <a:ea typeface="+mn-lt"/>
                <a:cs typeface="+mn-lt"/>
              </a:rPr>
              <a:t>예정</a:t>
            </a:r>
            <a:endParaRPr lang="en-US" altLang="ko-KR" dirty="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8511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431F-CFF8-85D2-2BAA-07C2448D2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DCA3B42-5456-3FD9-2767-2817F8C87F3D}"/>
              </a:ext>
            </a:extLst>
          </p:cNvPr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2FBF04F0-BB81-3241-7D4C-065665777956}"/>
              </a:ext>
            </a:extLst>
          </p:cNvPr>
          <p:cNvSpPr txBox="1"/>
          <p:nvPr/>
        </p:nvSpPr>
        <p:spPr>
          <a:xfrm>
            <a:off x="5423535" y="2598819"/>
            <a:ext cx="1335405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 </a:t>
            </a:r>
            <a:r>
              <a:rPr lang="en-US" altLang="ko-KR" sz="3600" b="1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6</a:t>
            </a:r>
            <a:endParaRPr kumimoji="0" lang="ko-KR" altLang="en-US" sz="3600" b="1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9BE01CB-0509-07F9-122A-E3AF77C295EE}"/>
              </a:ext>
            </a:extLst>
          </p:cNvPr>
          <p:cNvSpPr txBox="1"/>
          <p:nvPr/>
        </p:nvSpPr>
        <p:spPr>
          <a:xfrm>
            <a:off x="5413767" y="3379845"/>
            <a:ext cx="1364476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4000" spc="6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소감</a:t>
            </a:r>
            <a:endParaRPr lang="ko-KR" altLang="en-US" sz="4000" b="0" i="0" u="none" strike="noStrike" kern="1200" cap="none" spc="60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5966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063852-49BA-B871-80ED-DDB798277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3" y="1273879"/>
            <a:ext cx="1731095" cy="171839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011" y="106441"/>
            <a:ext cx="3939140" cy="53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spc="3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소감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BBD4A4-D0FE-BB58-BEB8-30D26440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3" y="1381962"/>
            <a:ext cx="1554193" cy="1497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EFDBB9-086B-8654-D554-19CA75823568}"/>
              </a:ext>
            </a:extLst>
          </p:cNvPr>
          <p:cNvSpPr txBox="1"/>
          <p:nvPr/>
        </p:nvSpPr>
        <p:spPr>
          <a:xfrm>
            <a:off x="784493" y="3149600"/>
            <a:ext cx="1562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최영범</a:t>
            </a:r>
            <a:r>
              <a:rPr lang="ko-KR" altLang="en-US" b="1" dirty="0">
                <a:ea typeface="맑은 고딕"/>
                <a:cs typeface="Calibri"/>
              </a:rPr>
              <a:t>(팀장)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19F8C6F-BA0D-6CA6-EDC9-1AB73A200C04}"/>
              </a:ext>
            </a:extLst>
          </p:cNvPr>
          <p:cNvSpPr/>
          <p:nvPr/>
        </p:nvSpPr>
        <p:spPr>
          <a:xfrm>
            <a:off x="3420423" y="1253773"/>
            <a:ext cx="7258276" cy="22180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0F137F9-19C1-1C9A-0C32-C1CA40184369}"/>
              </a:ext>
            </a:extLst>
          </p:cNvPr>
          <p:cNvSpPr/>
          <p:nvPr/>
        </p:nvSpPr>
        <p:spPr>
          <a:xfrm rot="16200000">
            <a:off x="3170732" y="1211853"/>
            <a:ext cx="730196" cy="156623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3F395CC-D79D-024A-448B-A5600330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46" y="4248432"/>
            <a:ext cx="1731095" cy="1718395"/>
          </a:xfrm>
          <a:prstGeom prst="rect">
            <a:avLst/>
          </a:prstGeom>
        </p:spPr>
      </p:pic>
      <p:pic>
        <p:nvPicPr>
          <p:cNvPr id="25" name="그림 24" descr="클립아트, 일러스트레이션, 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94316B-BDD5-768A-F4E2-98F7DCC7B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72" y="4304684"/>
            <a:ext cx="1535143" cy="15541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3ADC2F-0ACE-8613-081C-44061B80E559}"/>
              </a:ext>
            </a:extLst>
          </p:cNvPr>
          <p:cNvSpPr txBox="1"/>
          <p:nvPr/>
        </p:nvSpPr>
        <p:spPr>
          <a:xfrm>
            <a:off x="1040635" y="6118492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엄정민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3473FED-3957-62EF-76A8-305E1EF5B6E2}"/>
              </a:ext>
            </a:extLst>
          </p:cNvPr>
          <p:cNvSpPr/>
          <p:nvPr/>
        </p:nvSpPr>
        <p:spPr>
          <a:xfrm>
            <a:off x="3365338" y="4099796"/>
            <a:ext cx="7258276" cy="22180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BB8A178C-324E-FBFC-BBEC-20366CB3620F}"/>
              </a:ext>
            </a:extLst>
          </p:cNvPr>
          <p:cNvSpPr/>
          <p:nvPr/>
        </p:nvSpPr>
        <p:spPr>
          <a:xfrm rot="16200000">
            <a:off x="3115647" y="4057876"/>
            <a:ext cx="730196" cy="156623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C431B7-43B6-5BE1-7992-01AF291913BE}"/>
              </a:ext>
            </a:extLst>
          </p:cNvPr>
          <p:cNvSpPr txBox="1"/>
          <p:nvPr/>
        </p:nvSpPr>
        <p:spPr>
          <a:xfrm>
            <a:off x="3646195" y="1480271"/>
            <a:ext cx="680107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err="1">
                <a:latin typeface="Malgun Gothic"/>
                <a:ea typeface="Malgun Gothic"/>
                <a:cs typeface="+mn-lt"/>
              </a:rPr>
              <a:t>AI를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 배운 지 오래되지 않아 자연어 처리는 처음이라 걱정이 컸고, 팀장으로서 팀원들에게 해줄 수 있는 게 많지 않다는 불안도 있었습니다. 그럼에도 책임을 나누고 일정을 정리하며 프로젝트를 진행했고, 무엇보다 팀원들의 도움과 협업 덕분에 무사히 마무리할 수 있었습니다. 짧은 시간에도 많이 배우며 한 걸음 성장했고, 앞으로 더 준비된 모습으로 기여하겠습니다.</a:t>
            </a:r>
            <a:endParaRPr lang="ko-KR" sz="1600" dirty="0">
              <a:latin typeface="Malgun Gothic"/>
              <a:ea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F424A-31C8-9AE0-B3F9-D9D825966C4A}"/>
              </a:ext>
            </a:extLst>
          </p:cNvPr>
          <p:cNvSpPr txBox="1"/>
          <p:nvPr/>
        </p:nvSpPr>
        <p:spPr>
          <a:xfrm>
            <a:off x="3591110" y="4243669"/>
            <a:ext cx="6801077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Malgun Gothic"/>
                <a:ea typeface="Malgun Gothic"/>
                <a:cs typeface="+mn-lt"/>
              </a:rPr>
              <a:t>처음에는 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자연어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처리 분야의 딥러닝 경험이 없어 어려움을 겪었습니다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.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하지만 선생님과 멘토님의 도움 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덕분에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데이터 처리 및 모델 선정과 학습을 할 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수 있었습니다.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모델 구현하는 과정에서 특정 유형의 언어를 정확하게 분류하지 못하는 문제가 생기는 문제를 겪었습니다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.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 그로 인해 단순히 코딩을 작성하는 것보다는 데이터 분석과 문제 해결 능력이 성공적인 </a:t>
            </a:r>
            <a:r>
              <a:rPr lang="ko-KR" altLang="en-US" sz="1600" err="1">
                <a:latin typeface="Malgun Gothic"/>
                <a:ea typeface="Malgun Gothic"/>
                <a:cs typeface="+mn-lt"/>
              </a:rPr>
              <a:t>딥러닝의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 핵심이라는 좋은 교훈을 얻었습니다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.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 예상치 못한 어려움은 저에게 큰 배움의 기회가 되었고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인공지능의 대한 지식을 이해하는 계기가 되었습니다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62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C82B3-EB0C-0269-4457-92A4E8AF3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CF8C4E2-C198-690A-97AA-CF1CDF5FBD19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55394-DC30-0112-EB5C-CC76EBB5584C}"/>
              </a:ext>
            </a:extLst>
          </p:cNvPr>
          <p:cNvSpPr txBox="1"/>
          <p:nvPr/>
        </p:nvSpPr>
        <p:spPr>
          <a:xfrm>
            <a:off x="661011" y="106441"/>
            <a:ext cx="3939140" cy="53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spc="3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소감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F5C3F6-44B6-25E4-C972-A6FFF2529E9E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B7DAFA-AD61-2985-A308-4B0FE6534518}"/>
              </a:ext>
            </a:extLst>
          </p:cNvPr>
          <p:cNvSpPr/>
          <p:nvPr/>
        </p:nvSpPr>
        <p:spPr>
          <a:xfrm>
            <a:off x="3420423" y="1253773"/>
            <a:ext cx="7258276" cy="22180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14BFBEFE-8C94-C0B9-BBCA-096CADE75C9D}"/>
              </a:ext>
            </a:extLst>
          </p:cNvPr>
          <p:cNvSpPr/>
          <p:nvPr/>
        </p:nvSpPr>
        <p:spPr>
          <a:xfrm rot="16200000">
            <a:off x="3170732" y="1211853"/>
            <a:ext cx="730196" cy="156623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A78894B-0AE0-C720-20A1-2984B4C279AF}"/>
              </a:ext>
            </a:extLst>
          </p:cNvPr>
          <p:cNvSpPr/>
          <p:nvPr/>
        </p:nvSpPr>
        <p:spPr>
          <a:xfrm>
            <a:off x="3365338" y="4099796"/>
            <a:ext cx="7258276" cy="22180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7FB9FF50-956E-1C0F-D484-AF01593E5A09}"/>
              </a:ext>
            </a:extLst>
          </p:cNvPr>
          <p:cNvSpPr/>
          <p:nvPr/>
        </p:nvSpPr>
        <p:spPr>
          <a:xfrm rot="16200000">
            <a:off x="3115647" y="4057876"/>
            <a:ext cx="730196" cy="156623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4AFE95-64A7-B02E-CEEE-12B7BAA2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19" y="1264697"/>
            <a:ext cx="1731095" cy="1718395"/>
          </a:xfrm>
          <a:prstGeom prst="rect">
            <a:avLst/>
          </a:prstGeom>
        </p:spPr>
      </p:pic>
      <p:pic>
        <p:nvPicPr>
          <p:cNvPr id="9" name="그림 8" descr="만화 영화, 클립아트, 일러스트레이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E6E50CB-0289-0C85-5878-25CA8C1A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345" y="1359049"/>
            <a:ext cx="1535143" cy="15351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8523B4-EAEA-51B2-D8F0-CC3495602B74}"/>
              </a:ext>
            </a:extLst>
          </p:cNvPr>
          <p:cNvSpPr txBox="1"/>
          <p:nvPr/>
        </p:nvSpPr>
        <p:spPr>
          <a:xfrm>
            <a:off x="1158608" y="3140417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이성하</a:t>
            </a:r>
          </a:p>
        </p:txBody>
      </p:sp>
      <p:pic>
        <p:nvPicPr>
          <p:cNvPr id="15" name="그림 14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4DF950-087A-1CC5-F297-2F735DC5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9" y="4147444"/>
            <a:ext cx="1731095" cy="1718395"/>
          </a:xfrm>
          <a:prstGeom prst="rect">
            <a:avLst/>
          </a:prstGeom>
        </p:spPr>
      </p:pic>
      <p:pic>
        <p:nvPicPr>
          <p:cNvPr id="17" name="그림 16" descr="그림, 클립아트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95BD70-5082-69CB-95BB-F3F4AE8F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50" y="4200521"/>
            <a:ext cx="1554193" cy="15541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516974-E5A9-9DAE-2388-CCDB1B49E007}"/>
              </a:ext>
            </a:extLst>
          </p:cNvPr>
          <p:cNvSpPr txBox="1"/>
          <p:nvPr/>
        </p:nvSpPr>
        <p:spPr>
          <a:xfrm>
            <a:off x="1129688" y="6004803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박현재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1A3149-6BD7-64B9-5B55-923563E22E9B}"/>
              </a:ext>
            </a:extLst>
          </p:cNvPr>
          <p:cNvSpPr txBox="1"/>
          <p:nvPr/>
        </p:nvSpPr>
        <p:spPr>
          <a:xfrm>
            <a:off x="3540087" y="1373436"/>
            <a:ext cx="708568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Malgun Gothic"/>
                <a:ea typeface="Malgun Gothic"/>
                <a:cs typeface="+mn-lt"/>
              </a:rPr>
              <a:t>이번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조별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프로젝트는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처음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접하는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AI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모델을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다뤄야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했기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때문에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저에게는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매우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생소하고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이해하기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어려운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작업이었습니다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.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그로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인해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프로젝트에서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큰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기여를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하지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못한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점이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아쉽고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,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팀원들에게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미안한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마음도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있습니다</a:t>
            </a:r>
            <a:r>
              <a:rPr lang="en-US" sz="1600" dirty="0">
                <a:latin typeface="Malgun Gothic"/>
                <a:ea typeface="+mn-lt"/>
                <a:cs typeface="+mn-lt"/>
              </a:rPr>
              <a:t>.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하지만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조원들이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작성한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코드를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천천히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분석하고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해석해보면서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그동안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잘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이해하지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못했던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개념들과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다양한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AI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모델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데이터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처리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방법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등을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새롭게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배울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수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있었습니다</a:t>
            </a:r>
            <a:r>
              <a:rPr lang="en-US" sz="1600" dirty="0">
                <a:latin typeface="Malgun Gothic"/>
                <a:ea typeface="+mn-lt"/>
                <a:cs typeface="+mn-lt"/>
              </a:rPr>
              <a:t>. </a:t>
            </a:r>
            <a:r>
              <a:rPr lang="en-US" sz="1600" err="1">
                <a:latin typeface="Malgun Gothic"/>
                <a:ea typeface="+mn-lt"/>
                <a:cs typeface="+mn-lt"/>
              </a:rPr>
              <a:t>개인적으로는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많은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것을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얻은</a:t>
            </a:r>
            <a:r>
              <a:rPr lang="en-US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의미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있는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시간이었습니다</a:t>
            </a:r>
            <a:r>
              <a:rPr lang="en-US" sz="1600" dirty="0">
                <a:latin typeface="Malgun Gothic"/>
                <a:ea typeface="+mn-lt"/>
                <a:cs typeface="+mn-lt"/>
              </a:rPr>
              <a:t>.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이번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경험을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바탕으로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부족했던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부분을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보완하고</a:t>
            </a:r>
            <a:r>
              <a:rPr lang="en-US" sz="1600" dirty="0">
                <a:latin typeface="Malgun Gothic"/>
                <a:ea typeface="+mn-lt"/>
                <a:cs typeface="+mn-lt"/>
              </a:rPr>
              <a:t>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다음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프로젝트에서는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적극적으로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참여하며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팀에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도움이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되는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역할을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en-US" sz="1600" err="1">
                <a:latin typeface="Malgun Gothic"/>
                <a:ea typeface="+mn-lt"/>
                <a:cs typeface="+mn-lt"/>
              </a:rPr>
              <a:t>해내고</a:t>
            </a:r>
            <a:r>
              <a:rPr lang="en-US" altLang="ko-KR" sz="1600" dirty="0"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싶습니다</a:t>
            </a:r>
            <a:r>
              <a:rPr lang="en-US" sz="1600" dirty="0">
                <a:latin typeface="Malgun Gothic"/>
                <a:ea typeface="+mn-lt"/>
                <a:cs typeface="+mn-lt"/>
              </a:rPr>
              <a:t>.</a:t>
            </a:r>
            <a:endParaRPr lang="ko-KR" sz="1600" dirty="0">
              <a:latin typeface="Malgun Gothic"/>
              <a:ea typeface="+mn-lt"/>
              <a:cs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C46749-0CF0-082E-B489-398516ECA5A6}"/>
              </a:ext>
            </a:extLst>
          </p:cNvPr>
          <p:cNvSpPr txBox="1"/>
          <p:nvPr/>
        </p:nvSpPr>
        <p:spPr>
          <a:xfrm>
            <a:off x="3485002" y="4256182"/>
            <a:ext cx="708568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Malgun Gothic"/>
                <a:ea typeface="Malgun Gothic"/>
                <a:cs typeface="+mn-lt"/>
              </a:rPr>
              <a:t>한국어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텍스트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데이터를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전처리하고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, Hugging Face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토크나이저와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PyTorch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를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활용하여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분류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모델을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학습하는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과정을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경험할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수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있었다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. 데이터 정제와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불균형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문제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해결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과정에서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데이터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품질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관리의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중요성을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깨달았고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학습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파이프라인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구현을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통해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단순한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코드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작성이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아니라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라이브러리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이해와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응용 능력이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필요하다는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점을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배웠다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.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비록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시간과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자원의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한계로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충분한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실험을 하지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못한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아쉬움은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남지만,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데이터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전처리부터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모델링과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평가까지의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흐름을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직접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수행하며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AI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프로젝트의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핵심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과정을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익히고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향후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확장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가능성에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대한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자신감도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얻을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수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dirty="0">
                <a:latin typeface="Malgun Gothic"/>
                <a:ea typeface="Malgun Gothic"/>
                <a:cs typeface="+mn-lt"/>
              </a:rPr>
              <a:t>있었다</a:t>
            </a:r>
            <a:r>
              <a:rPr lang="en-US" sz="1600" dirty="0">
                <a:latin typeface="Malgun Gothic"/>
                <a:ea typeface="Malgun Gothic"/>
                <a:cs typeface="+mn-lt"/>
              </a:rPr>
              <a:t>.</a:t>
            </a:r>
            <a:endParaRPr lang="ko-KR" sz="1600" dirty="0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9342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28321-03E3-1A7E-199A-515CB1966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7611F5-776C-5C3B-9E6F-068367E4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68" y="1264697"/>
            <a:ext cx="1731095" cy="17183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A543B81-8280-E92F-A738-775590776E5C}"/>
              </a:ext>
            </a:extLst>
          </p:cNvPr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F3948A-6667-DD57-B53D-D1DF887810C2}"/>
              </a:ext>
            </a:extLst>
          </p:cNvPr>
          <p:cNvSpPr txBox="1"/>
          <p:nvPr/>
        </p:nvSpPr>
        <p:spPr>
          <a:xfrm>
            <a:off x="661011" y="106441"/>
            <a:ext cx="3939140" cy="53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spc="3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소감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AA213E-24F5-4A14-2236-7B30BB3B774F}"/>
              </a:ext>
            </a:extLst>
          </p:cNvPr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951B44-41B0-B27C-754B-9860EE5B403A}"/>
              </a:ext>
            </a:extLst>
          </p:cNvPr>
          <p:cNvSpPr/>
          <p:nvPr/>
        </p:nvSpPr>
        <p:spPr>
          <a:xfrm>
            <a:off x="3420423" y="1253773"/>
            <a:ext cx="7258276" cy="22180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641D5BB-0FC7-A18E-3B53-998E60786A63}"/>
              </a:ext>
            </a:extLst>
          </p:cNvPr>
          <p:cNvSpPr/>
          <p:nvPr/>
        </p:nvSpPr>
        <p:spPr>
          <a:xfrm rot="16200000">
            <a:off x="3170732" y="1211853"/>
            <a:ext cx="730196" cy="156623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클립아트, 만화 영화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988728-D06C-DD4E-25DA-A9E8EB75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0" y="1044307"/>
            <a:ext cx="2374900" cy="217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1AEFCC-BCBA-C6C3-C3D0-FC43EA0F72DE}"/>
              </a:ext>
            </a:extLst>
          </p:cNvPr>
          <p:cNvSpPr txBox="1"/>
          <p:nvPr/>
        </p:nvSpPr>
        <p:spPr>
          <a:xfrm>
            <a:off x="1183395" y="3134756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이원희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E4DE4-3A38-C242-EC6E-EC1874A4E64E}"/>
              </a:ext>
            </a:extLst>
          </p:cNvPr>
          <p:cNvSpPr txBox="1"/>
          <p:nvPr/>
        </p:nvSpPr>
        <p:spPr>
          <a:xfrm>
            <a:off x="3600414" y="1414073"/>
            <a:ext cx="689288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dirty="0">
                <a:latin typeface="Malgun Gothic"/>
                <a:ea typeface="Malgun Gothic"/>
                <a:cs typeface="+mn-lt"/>
              </a:rPr>
              <a:t>이번 프로젝트를 통해 데이터 찾아서 </a:t>
            </a:r>
            <a:r>
              <a:rPr lang="ko-KR" sz="1600" err="1">
                <a:latin typeface="Malgun Gothic"/>
                <a:ea typeface="Malgun Gothic"/>
                <a:cs typeface="+mn-lt"/>
              </a:rPr>
              <a:t>전처리</a:t>
            </a:r>
            <a:r>
              <a:rPr lang="ko-KR" sz="1600" dirty="0">
                <a:latin typeface="Malgun Gothic"/>
                <a:ea typeface="Malgun Gothic"/>
                <a:cs typeface="+mn-lt"/>
              </a:rPr>
              <a:t> 거치는 과정과 모델 선정해서 학습시키는 것까지 AI 개발 과정을 경험할 수 있어서 공부가 많이 된 것 같고 프로젝트를 하면서 이런 짧은 기간 협업에선 소통이 정말 중요하다는 것을 느낄 수 있었습니다. 처음에 뭘 해야 할지 몰라서 많이 헤매기도 하고 건강이슈로 많이 힘들었지만 이렇게 잘 마치게 되어서 다행이라고 생각하고 고생한 팀원들에게 감사드립니다.</a:t>
            </a:r>
            <a:endParaRPr lang="ko-KR" sz="1600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38536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6F94C610-7D44-7D1A-2954-1B77141B6990}"/>
              </a:ext>
            </a:extLst>
          </p:cNvPr>
          <p:cNvSpPr/>
          <p:nvPr/>
        </p:nvSpPr>
        <p:spPr>
          <a:xfrm flipV="1">
            <a:off x="0" y="5079"/>
            <a:ext cx="12193113" cy="6852921"/>
          </a:xfrm>
          <a:custGeom>
            <a:avLst/>
            <a:gdLst>
              <a:gd name="connsiteX0" fmla="*/ 0 w 2018805"/>
              <a:gd name="connsiteY0" fmla="*/ 2749139 h 2749139"/>
              <a:gd name="connsiteX1" fmla="*/ 2018805 w 2018805"/>
              <a:gd name="connsiteY1" fmla="*/ 2749139 h 2749139"/>
              <a:gd name="connsiteX2" fmla="*/ 2018805 w 2018805"/>
              <a:gd name="connsiteY2" fmla="*/ 0 h 2749139"/>
              <a:gd name="connsiteX3" fmla="*/ 0 w 2018805"/>
              <a:gd name="connsiteY3" fmla="*/ 0 h 2749139"/>
              <a:gd name="connsiteX4" fmla="*/ 0 w 2018805"/>
              <a:gd name="connsiteY4" fmla="*/ 2749139 h 2749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8805" h="2749139">
                <a:moveTo>
                  <a:pt x="0" y="2749139"/>
                </a:moveTo>
                <a:lnTo>
                  <a:pt x="2018805" y="2749139"/>
                </a:lnTo>
                <a:lnTo>
                  <a:pt x="2018805" y="0"/>
                </a:lnTo>
                <a:lnTo>
                  <a:pt x="0" y="0"/>
                </a:lnTo>
                <a:lnTo>
                  <a:pt x="0" y="2749139"/>
                </a:lnTo>
                <a:close/>
              </a:path>
            </a:pathLst>
          </a:custGeom>
          <a:solidFill>
            <a:srgbClr val="C9D8EE"/>
          </a:solidFill>
          <a:ln>
            <a:noFill/>
            <a:headEnd w="med" len="med"/>
            <a:tailEnd w="med" len="med"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17965-7456-D341-F872-B66DB975A965}"/>
              </a:ext>
            </a:extLst>
          </p:cNvPr>
          <p:cNvSpPr txBox="1"/>
          <p:nvPr/>
        </p:nvSpPr>
        <p:spPr>
          <a:xfrm>
            <a:off x="4304793" y="3014901"/>
            <a:ext cx="51485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4800" b="1" dirty="0">
                <a:solidFill>
                  <a:schemeClr val="bg1"/>
                </a:solidFill>
                <a:latin typeface="맑은 고딕"/>
                <a:ea typeface="맑은 고딕"/>
                <a:cs typeface="Calibri"/>
              </a:rPr>
              <a:t>감사합니다!</a:t>
            </a:r>
            <a:endParaRPr lang="ko-KR" altLang="en-US" sz="4800" b="1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8151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"/>
          <p:cNvSpPr txBox="1"/>
          <p:nvPr/>
        </p:nvSpPr>
        <p:spPr>
          <a:xfrm>
            <a:off x="5423535" y="2598819"/>
            <a:ext cx="133540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 1</a:t>
            </a:r>
            <a:endParaRPr kumimoji="0" lang="ko-KR" altLang="en-US" sz="3600" b="1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013960" y="3379845"/>
            <a:ext cx="2164080" cy="694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000" b="0" i="0" u="none" strike="noStrike" kern="1200" cap="none" spc="60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52987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 descr="직사각형, 스크린샷, 화이트, 프레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127C6F-1591-A145-4B3C-AD7DC1D2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8" y="1193513"/>
            <a:ext cx="11582400" cy="515677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011" y="106441"/>
            <a:ext cx="3939140" cy="53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spc="3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팀 구성원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BF8D97-340E-274B-A3AE-50F4B16E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12" y="1989975"/>
            <a:ext cx="1731095" cy="1718395"/>
          </a:xfrm>
          <a:prstGeom prst="rect">
            <a:avLst/>
          </a:prstGeom>
        </p:spPr>
      </p:pic>
      <p:pic>
        <p:nvPicPr>
          <p:cNvPr id="44" name="그림 43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41F8F4-DD08-9559-ADBC-A8371F259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12" y="2125601"/>
            <a:ext cx="1554193" cy="1497043"/>
          </a:xfrm>
          <a:prstGeom prst="rect">
            <a:avLst/>
          </a:prstGeom>
        </p:spPr>
      </p:pic>
      <p:pic>
        <p:nvPicPr>
          <p:cNvPr id="52" name="그림 51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92C87D-B62B-E479-6D05-23F1A0F4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11" y="1989974"/>
            <a:ext cx="1731095" cy="1718395"/>
          </a:xfrm>
          <a:prstGeom prst="rect">
            <a:avLst/>
          </a:prstGeom>
        </p:spPr>
      </p:pic>
      <p:pic>
        <p:nvPicPr>
          <p:cNvPr id="54" name="그림 53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1B5AC6-2A4C-E02E-00C9-380DF4FEE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11" y="1989974"/>
            <a:ext cx="1731095" cy="1718395"/>
          </a:xfrm>
          <a:prstGeom prst="rect">
            <a:avLst/>
          </a:prstGeom>
        </p:spPr>
      </p:pic>
      <p:pic>
        <p:nvPicPr>
          <p:cNvPr id="56" name="그림 55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57AE352-0A79-6728-B3C3-DD1EBCF0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11" y="1989974"/>
            <a:ext cx="1731095" cy="1718395"/>
          </a:xfrm>
          <a:prstGeom prst="rect">
            <a:avLst/>
          </a:prstGeom>
        </p:spPr>
      </p:pic>
      <p:pic>
        <p:nvPicPr>
          <p:cNvPr id="35" name="그림 34" descr="클립아트, 일러스트레이션, 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7ED61A-8B15-0459-E797-8AA1D940F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637" y="2046226"/>
            <a:ext cx="1535143" cy="1554193"/>
          </a:xfrm>
          <a:prstGeom prst="rect">
            <a:avLst/>
          </a:prstGeom>
        </p:spPr>
      </p:pic>
      <p:pic>
        <p:nvPicPr>
          <p:cNvPr id="42" name="그림 41" descr="그림, 클립아트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29CFE7-98E5-8F58-F96C-402E7C94E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8262" y="2043051"/>
            <a:ext cx="1554193" cy="1554193"/>
          </a:xfrm>
          <a:prstGeom prst="rect">
            <a:avLst/>
          </a:prstGeom>
        </p:spPr>
      </p:pic>
      <p:pic>
        <p:nvPicPr>
          <p:cNvPr id="43" name="그림 42" descr="만화 영화, 클립아트, 일러스트레이션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59C74C-10B1-5138-B7FE-4B868C8AD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537" y="2084326"/>
            <a:ext cx="1535143" cy="1535143"/>
          </a:xfrm>
          <a:prstGeom prst="rect">
            <a:avLst/>
          </a:prstGeom>
        </p:spPr>
      </p:pic>
      <p:pic>
        <p:nvPicPr>
          <p:cNvPr id="59" name="그림 58" descr="원, 타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0EC5B7-B0EF-A970-0BF8-D887D13D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910" y="1989974"/>
            <a:ext cx="1731095" cy="1718395"/>
          </a:xfrm>
          <a:prstGeom prst="rect">
            <a:avLst/>
          </a:prstGeom>
        </p:spPr>
      </p:pic>
      <p:pic>
        <p:nvPicPr>
          <p:cNvPr id="58" name="그림 57" descr="클립아트, 만화 영화, 스케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4976BA-7F30-D063-4F62-0F4AE58F0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0" y="1714500"/>
            <a:ext cx="2374900" cy="21717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4704BDD-EA9A-DFD8-3644-2551CAA2981F}"/>
              </a:ext>
            </a:extLst>
          </p:cNvPr>
          <p:cNvSpPr txBox="1"/>
          <p:nvPr/>
        </p:nvSpPr>
        <p:spPr>
          <a:xfrm>
            <a:off x="876300" y="3911600"/>
            <a:ext cx="1562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최영범</a:t>
            </a:r>
            <a:r>
              <a:rPr lang="ko-KR" altLang="en-US" b="1" dirty="0">
                <a:ea typeface="맑은 고딕"/>
                <a:cs typeface="Calibri"/>
              </a:rPr>
              <a:t>(팀장)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9CE0EA-D5C6-0C7C-F57B-ECCFE7E0DEE2}"/>
              </a:ext>
            </a:extLst>
          </p:cNvPr>
          <p:cNvSpPr txBox="1"/>
          <p:nvPr/>
        </p:nvSpPr>
        <p:spPr>
          <a:xfrm>
            <a:off x="3390900" y="3924299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엄정민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0E3674-E9AF-3EC8-6B1A-706719E96B03}"/>
              </a:ext>
            </a:extLst>
          </p:cNvPr>
          <p:cNvSpPr txBox="1"/>
          <p:nvPr/>
        </p:nvSpPr>
        <p:spPr>
          <a:xfrm>
            <a:off x="5638800" y="3911598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이성하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AEA1B13-F51B-E388-DD11-867F03DCBF78}"/>
              </a:ext>
            </a:extLst>
          </p:cNvPr>
          <p:cNvSpPr txBox="1"/>
          <p:nvPr/>
        </p:nvSpPr>
        <p:spPr>
          <a:xfrm>
            <a:off x="7886700" y="3911598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ea typeface="맑은 고딕"/>
                <a:cs typeface="Calibri"/>
              </a:rPr>
              <a:t>박현재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5C6906B-A628-9348-E1C0-24ACFA4A4298}"/>
              </a:ext>
            </a:extLst>
          </p:cNvPr>
          <p:cNvSpPr txBox="1"/>
          <p:nvPr/>
        </p:nvSpPr>
        <p:spPr>
          <a:xfrm>
            <a:off x="10134600" y="3924298"/>
            <a:ext cx="1016000" cy="378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  <a:cs typeface="Calibri"/>
              </a:rPr>
              <a:t>이원희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5E783FD-B10D-82AE-8731-5E2FC642DC3D}"/>
              </a:ext>
            </a:extLst>
          </p:cNvPr>
          <p:cNvSpPr txBox="1"/>
          <p:nvPr/>
        </p:nvSpPr>
        <p:spPr>
          <a:xfrm>
            <a:off x="419100" y="4419600"/>
            <a:ext cx="2362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  <a:cs typeface="Calibri"/>
              </a:rPr>
              <a:t>데이터 </a:t>
            </a:r>
            <a:r>
              <a:rPr lang="ko-KR" altLang="en-US" sz="1500" b="1" err="1">
                <a:ea typeface="맑은 고딕"/>
                <a:cs typeface="Calibri"/>
              </a:rPr>
              <a:t>전처리</a:t>
            </a:r>
            <a:r>
              <a:rPr lang="ko-KR" altLang="en-US" sz="1500" b="1" dirty="0">
                <a:ea typeface="맑은 고딕"/>
                <a:cs typeface="Calibri"/>
              </a:rPr>
              <a:t>, 최종발표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7430C3D-007B-2B93-02E8-7B575357C61B}"/>
              </a:ext>
            </a:extLst>
          </p:cNvPr>
          <p:cNvSpPr txBox="1"/>
          <p:nvPr/>
        </p:nvSpPr>
        <p:spPr>
          <a:xfrm>
            <a:off x="2781300" y="4419600"/>
            <a:ext cx="23622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  <a:cs typeface="Calibri"/>
              </a:rPr>
              <a:t>데이터 </a:t>
            </a:r>
            <a:r>
              <a:rPr lang="ko-KR" altLang="en-US" sz="1500" b="1" dirty="0" err="1">
                <a:ea typeface="맑은 고딕"/>
                <a:cs typeface="Calibri"/>
              </a:rPr>
              <a:t>전처리</a:t>
            </a:r>
            <a:r>
              <a:rPr lang="ko-KR" altLang="en-US" sz="1500" b="1" dirty="0">
                <a:ea typeface="맑은 고딕"/>
                <a:cs typeface="Calibri"/>
              </a:rPr>
              <a:t>, 모델 학습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6BBC28-F3EF-931E-5B4F-3689222FD664}"/>
              </a:ext>
            </a:extLst>
          </p:cNvPr>
          <p:cNvSpPr txBox="1"/>
          <p:nvPr/>
        </p:nvSpPr>
        <p:spPr>
          <a:xfrm>
            <a:off x="5118099" y="4419600"/>
            <a:ext cx="20447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  <a:cs typeface="Calibri"/>
              </a:rPr>
              <a:t>데이터 수집 및 </a:t>
            </a:r>
            <a:r>
              <a:rPr lang="ko-KR" altLang="en-US" sz="1500" b="1" dirty="0" err="1">
                <a:ea typeface="맑은 고딕"/>
                <a:cs typeface="Calibri"/>
              </a:rPr>
              <a:t>전처리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C47418-AB2B-9E8A-C501-28BA3893060B}"/>
              </a:ext>
            </a:extLst>
          </p:cNvPr>
          <p:cNvSpPr txBox="1"/>
          <p:nvPr/>
        </p:nvSpPr>
        <p:spPr>
          <a:xfrm>
            <a:off x="7315198" y="4419600"/>
            <a:ext cx="20447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  <a:cs typeface="Calibri"/>
              </a:rPr>
              <a:t>데이터 수집 및 </a:t>
            </a:r>
            <a:r>
              <a:rPr lang="ko-KR" altLang="en-US" sz="1500" b="1" dirty="0" err="1">
                <a:ea typeface="맑은 고딕"/>
                <a:cs typeface="Calibri"/>
              </a:rPr>
              <a:t>전처리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B788B7F-7553-F483-5953-C75DD16CA8AB}"/>
              </a:ext>
            </a:extLst>
          </p:cNvPr>
          <p:cNvSpPr txBox="1"/>
          <p:nvPr/>
        </p:nvSpPr>
        <p:spPr>
          <a:xfrm>
            <a:off x="9499598" y="4419600"/>
            <a:ext cx="2197100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500" b="1" dirty="0">
                <a:ea typeface="맑은 고딕"/>
                <a:cs typeface="Calibri"/>
              </a:rPr>
              <a:t>데이터 </a:t>
            </a:r>
            <a:r>
              <a:rPr lang="ko-KR" altLang="en-US" sz="1500" b="1" dirty="0" err="1">
                <a:ea typeface="맑은 고딕"/>
                <a:cs typeface="Calibri"/>
              </a:rPr>
              <a:t>전처리</a:t>
            </a:r>
            <a:r>
              <a:rPr lang="ko-KR" altLang="en-US" sz="1500" b="1" dirty="0">
                <a:ea typeface="맑은 고딕"/>
                <a:cs typeface="Calibri"/>
              </a:rPr>
              <a:t>, </a:t>
            </a:r>
            <a:r>
              <a:rPr lang="ko-KR" altLang="en-US" sz="1500" b="1" dirty="0" err="1">
                <a:ea typeface="맑은 고딕"/>
                <a:cs typeface="Calibri"/>
              </a:rPr>
              <a:t>ppt제작</a:t>
            </a:r>
          </a:p>
        </p:txBody>
      </p:sp>
    </p:spTree>
    <p:extLst>
      <p:ext uri="{BB962C8B-B14F-4D97-AF65-F5344CB8AC3E}">
        <p14:creationId xmlns:p14="http://schemas.microsoft.com/office/powerpoint/2010/main" val="81284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46E1A-BFB3-33CA-4E8D-2D6F7CC13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B9658A5-E185-F21B-66E6-2C1B102271E0}"/>
              </a:ext>
            </a:extLst>
          </p:cNvPr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B5E802BF-391A-B264-79FF-5382A1105A90}"/>
              </a:ext>
            </a:extLst>
          </p:cNvPr>
          <p:cNvSpPr txBox="1"/>
          <p:nvPr/>
        </p:nvSpPr>
        <p:spPr>
          <a:xfrm>
            <a:off x="5423535" y="2598819"/>
            <a:ext cx="1335405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 </a:t>
            </a:r>
            <a:r>
              <a:rPr lang="en-US" altLang="ko-KR" sz="3600" b="1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2</a:t>
            </a:r>
            <a:endParaRPr kumimoji="0" lang="ko-KR" altLang="en-US" sz="3600" b="1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A4EFBF9D-35BC-59AF-BB64-3E684DBBBB03}"/>
              </a:ext>
            </a:extLst>
          </p:cNvPr>
          <p:cNvSpPr txBox="1"/>
          <p:nvPr/>
        </p:nvSpPr>
        <p:spPr>
          <a:xfrm>
            <a:off x="4727676" y="3379845"/>
            <a:ext cx="2736648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4000" spc="6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개발 스택</a:t>
            </a:r>
            <a:endParaRPr kumimoji="0" lang="ko-KR" altLang="en-US" sz="4000" b="0" i="0" u="none" strike="noStrike" kern="1200" cap="none" spc="60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81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011" y="106441"/>
            <a:ext cx="39391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3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개발 스택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일렉트릭 블루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B3A7C4D-25D1-3D4D-73FB-9E369B32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716088"/>
            <a:ext cx="1711325" cy="163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BF74F-2642-322E-774B-6CDC06BFE734}"/>
              </a:ext>
            </a:extLst>
          </p:cNvPr>
          <p:cNvSpPr txBox="1"/>
          <p:nvPr/>
        </p:nvSpPr>
        <p:spPr>
          <a:xfrm>
            <a:off x="609600" y="1143000"/>
            <a:ext cx="1536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ea typeface="맑은 고딕"/>
              </a:rPr>
              <a:t>• </a:t>
            </a:r>
            <a:r>
              <a:rPr lang="en-US" altLang="ko-KR" sz="2400" b="1" err="1">
                <a:ea typeface="맑은 고딕"/>
              </a:rPr>
              <a:t>개발</a:t>
            </a:r>
            <a:r>
              <a:rPr lang="en-US" altLang="ko-KR" sz="2400" b="1" dirty="0">
                <a:ea typeface="맑은 고딕"/>
              </a:rPr>
              <a:t> 툴</a:t>
            </a:r>
            <a:endParaRPr lang="ko-KR" altLang="en-US" sz="24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46B9B-1DCA-76B6-4589-FD61A771F80F}"/>
              </a:ext>
            </a:extLst>
          </p:cNvPr>
          <p:cNvSpPr txBox="1"/>
          <p:nvPr/>
        </p:nvSpPr>
        <p:spPr>
          <a:xfrm>
            <a:off x="3733799" y="1143000"/>
            <a:ext cx="1536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ea typeface="맑은 고딕"/>
              </a:rPr>
              <a:t>• </a:t>
            </a:r>
            <a:r>
              <a:rPr lang="en-US" altLang="ko-KR" sz="2400" b="1" dirty="0" err="1">
                <a:ea typeface="맑은 고딕"/>
              </a:rPr>
              <a:t>협업</a:t>
            </a:r>
            <a:r>
              <a:rPr lang="en-US" altLang="ko-KR" sz="2400" b="1" dirty="0">
                <a:ea typeface="맑은 고딕"/>
              </a:rPr>
              <a:t> 툴</a:t>
            </a:r>
            <a:endParaRPr lang="en-US" altLang="ko-KR" sz="2400" b="1" dirty="0">
              <a:ea typeface="맑은 고딕"/>
              <a:cs typeface="Calibri"/>
            </a:endParaRPr>
          </a:p>
        </p:txBody>
      </p:sp>
      <p:pic>
        <p:nvPicPr>
          <p:cNvPr id="13" name="그림 12" descr="만화 영화, 원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463195-4ACE-01FE-E02C-DD8BB0FC0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848100" y="1841500"/>
            <a:ext cx="1422400" cy="138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75F907-16EF-6A7C-9DBA-54E7ECFB1AFD}"/>
              </a:ext>
            </a:extLst>
          </p:cNvPr>
          <p:cNvSpPr txBox="1"/>
          <p:nvPr/>
        </p:nvSpPr>
        <p:spPr>
          <a:xfrm>
            <a:off x="6540498" y="1143000"/>
            <a:ext cx="15367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ea typeface="맑은 고딕"/>
              </a:rPr>
              <a:t>• </a:t>
            </a:r>
            <a:r>
              <a:rPr lang="en-US" altLang="ko-KR" sz="2400" b="1" dirty="0" err="1">
                <a:ea typeface="맑은 고딕"/>
              </a:rPr>
              <a:t>기타</a:t>
            </a:r>
            <a:r>
              <a:rPr lang="en-US" altLang="ko-KR" sz="2400" b="1" dirty="0">
                <a:ea typeface="맑은 고딕"/>
              </a:rPr>
              <a:t> 툴</a:t>
            </a:r>
            <a:endParaRPr lang="en-US" altLang="ko-KR" sz="2400" b="1" dirty="0">
              <a:ea typeface="맑은 고딕"/>
              <a:cs typeface="Calibri"/>
            </a:endParaRPr>
          </a:p>
        </p:txBody>
      </p:sp>
      <p:pic>
        <p:nvPicPr>
          <p:cNvPr id="17" name="그림 16" descr="원, 그래픽, 천문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E6CBE3-C961-3A77-1FBB-1E27C4EC3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300" y="1714500"/>
            <a:ext cx="1422400" cy="1511300"/>
          </a:xfrm>
          <a:prstGeom prst="rect">
            <a:avLst/>
          </a:prstGeom>
        </p:spPr>
      </p:pic>
      <p:pic>
        <p:nvPicPr>
          <p:cNvPr id="18" name="그림 17" descr="다채로움, 그래픽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145A5F-2DD1-2BEC-870F-DB312302D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358" y="1511300"/>
            <a:ext cx="2086084" cy="1917700"/>
          </a:xfrm>
          <a:prstGeom prst="rect">
            <a:avLst/>
          </a:prstGeom>
        </p:spPr>
      </p:pic>
      <p:pic>
        <p:nvPicPr>
          <p:cNvPr id="19" name="그림 18" descr="원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74D56F-00B9-ACD9-F249-D3BD9D8A2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375" y="1573213"/>
            <a:ext cx="2076450" cy="13874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49D665-964E-B8F5-326E-A1DBD90D454E}"/>
              </a:ext>
            </a:extLst>
          </p:cNvPr>
          <p:cNvSpPr txBox="1"/>
          <p:nvPr/>
        </p:nvSpPr>
        <p:spPr>
          <a:xfrm>
            <a:off x="609599" y="3835400"/>
            <a:ext cx="17145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400" b="1" dirty="0">
                <a:ea typeface="맑은 고딕"/>
              </a:rPr>
              <a:t>• </a:t>
            </a:r>
            <a:r>
              <a:rPr lang="en-US" altLang="ko-KR" sz="2400" b="1" dirty="0" err="1">
                <a:ea typeface="맑은 고딕"/>
              </a:rPr>
              <a:t>개발</a:t>
            </a:r>
            <a:r>
              <a:rPr lang="en-US" altLang="ko-KR" sz="2400" b="1" dirty="0">
                <a:ea typeface="맑은 고딕"/>
              </a:rPr>
              <a:t> </a:t>
            </a:r>
            <a:r>
              <a:rPr lang="en-US" altLang="ko-KR" sz="2400" b="1" dirty="0" err="1">
                <a:ea typeface="맑은 고딕"/>
              </a:rPr>
              <a:t>스택</a:t>
            </a:r>
            <a:endParaRPr lang="ko-KR" altLang="en-US" sz="2400" dirty="0" err="1">
              <a:cs typeface="Calibri"/>
            </a:endParaRPr>
          </a:p>
        </p:txBody>
      </p:sp>
      <p:pic>
        <p:nvPicPr>
          <p:cNvPr id="21" name="그림 20" descr="클립아트, 상징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10B868-9FEF-A291-1A65-783B97226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4711700"/>
            <a:ext cx="14097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5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1513E-5951-3886-AE69-F112C2B54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C4E235E-1FD0-86B8-45D9-224C127053E8}"/>
              </a:ext>
            </a:extLst>
          </p:cNvPr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F1309A2E-0A6A-31DF-F242-AE8AC82F7BBD}"/>
              </a:ext>
            </a:extLst>
          </p:cNvPr>
          <p:cNvSpPr txBox="1"/>
          <p:nvPr/>
        </p:nvSpPr>
        <p:spPr>
          <a:xfrm>
            <a:off x="5423535" y="2598819"/>
            <a:ext cx="1335405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 </a:t>
            </a:r>
            <a:r>
              <a:rPr lang="en-US" altLang="ko-KR" sz="3600" b="1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3</a:t>
            </a:r>
            <a:endParaRPr kumimoji="0" lang="ko-KR" altLang="en-US" sz="3600" b="1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7D177835-3DBB-CEFB-8192-4ED8A945FE92}"/>
              </a:ext>
            </a:extLst>
          </p:cNvPr>
          <p:cNvSpPr txBox="1"/>
          <p:nvPr/>
        </p:nvSpPr>
        <p:spPr>
          <a:xfrm>
            <a:off x="4137772" y="3379845"/>
            <a:ext cx="3916457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4000" spc="6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프로젝트 개요</a:t>
            </a:r>
            <a:endParaRPr lang="ko-KR" altLang="en-US" sz="4000" b="0" i="0" u="none" strike="noStrike" kern="1200" cap="none" spc="60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83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2715" y="0"/>
            <a:ext cx="142422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1011" y="106441"/>
            <a:ext cx="3939140" cy="539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 spc="300">
                <a:solidFill>
                  <a:schemeClr val="tx1">
                    <a:lumMod val="65000"/>
                    <a:lumOff val="35000"/>
                  </a:schemeClr>
                </a:solidFill>
                <a:latin typeface="함초롬돋움"/>
                <a:ea typeface="함초롬돋움"/>
                <a:cs typeface="함초롬돋움"/>
              </a:rPr>
              <a:t>목표</a:t>
            </a: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613387" y="646271"/>
            <a:ext cx="5887720" cy="207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F240277-CCE6-AFA5-4CBC-5082B32E34C6}"/>
              </a:ext>
            </a:extLst>
          </p:cNvPr>
          <p:cNvSpPr txBox="1"/>
          <p:nvPr/>
        </p:nvSpPr>
        <p:spPr>
          <a:xfrm>
            <a:off x="419100" y="1117600"/>
            <a:ext cx="71374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맑은 고딕"/>
              </a:rPr>
              <a:t>• </a:t>
            </a:r>
            <a:r>
              <a:rPr lang="ko-KR" altLang="en-US" b="1" dirty="0">
                <a:ea typeface="맑은 고딕"/>
              </a:rPr>
              <a:t>배경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및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필요성</a:t>
            </a:r>
            <a:endParaRPr lang="en-US" altLang="ko-KR" b="1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디지털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환경에서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형태의</a:t>
            </a:r>
            <a:r>
              <a:rPr lang="en-US" altLang="ko-KR" dirty="0">
                <a:ea typeface="맑은 고딕"/>
              </a:rPr>
              <a:t>  </a:t>
            </a:r>
            <a:r>
              <a:rPr lang="ko-KR" altLang="en-US" dirty="0">
                <a:ea typeface="맑은 고딕"/>
              </a:rPr>
              <a:t>유해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콘텐츠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비난</a:t>
            </a:r>
            <a:r>
              <a:rPr lang="en-US" altLang="ko-KR" dirty="0">
                <a:ea typeface="맑은 고딕"/>
              </a:rPr>
              <a:t>·</a:t>
            </a:r>
            <a:r>
              <a:rPr lang="ko-KR" altLang="en-US" dirty="0">
                <a:ea typeface="맑은 고딕"/>
              </a:rPr>
              <a:t>차별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선정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욕설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폭력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범죄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허위정보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루머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스팸</a:t>
            </a:r>
            <a:r>
              <a:rPr lang="en-US" altLang="ko-KR" dirty="0">
                <a:ea typeface="맑은 고딕"/>
              </a:rPr>
              <a:t>·</a:t>
            </a:r>
            <a:r>
              <a:rPr lang="ko-KR" altLang="en-US" dirty="0">
                <a:ea typeface="맑은 고딕"/>
              </a:rPr>
              <a:t>광고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빠르게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확산되고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이러한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콘텐츠는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사용자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경험을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저해하고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사회적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갈등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위험을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야기합니다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  <a:cs typeface="Calibri"/>
            </a:endParaRPr>
          </a:p>
          <a:p>
            <a:r>
              <a:rPr lang="ko-KR" altLang="en-US" dirty="0">
                <a:ea typeface="맑은 고딕"/>
              </a:rPr>
              <a:t>특히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한국어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데이터에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특화된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콘텐츠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필터링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기술은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아직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부족한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실정으로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신뢰할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한국어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텍스트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자동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필요성이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점점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커지고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있습니다</a:t>
            </a:r>
            <a:r>
              <a:rPr lang="en-US" altLang="ko-KR" dirty="0">
                <a:ea typeface="맑은 고딕"/>
              </a:rPr>
              <a:t>.</a:t>
            </a:r>
            <a:endParaRPr lang="en-US" altLang="ko-KR" dirty="0"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721FC-7414-16E2-25D5-BEBC88982492}"/>
              </a:ext>
            </a:extLst>
          </p:cNvPr>
          <p:cNvSpPr txBox="1"/>
          <p:nvPr/>
        </p:nvSpPr>
        <p:spPr>
          <a:xfrm>
            <a:off x="419100" y="4013200"/>
            <a:ext cx="67691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dirty="0">
                <a:ea typeface="맑은 고딕"/>
              </a:rPr>
              <a:t>• </a:t>
            </a:r>
            <a:r>
              <a:rPr lang="ko-KR" altLang="en-US" b="1" dirty="0">
                <a:ea typeface="맑은 고딕"/>
              </a:rPr>
              <a:t>프로젝트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목적</a:t>
            </a:r>
            <a:endParaRPr lang="en-US" altLang="ko-KR" b="1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한국어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텍스트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유해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정상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여부를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자동으로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분류하는</a:t>
            </a:r>
            <a:r>
              <a:rPr lang="en-US" altLang="ko-KR" dirty="0">
                <a:ea typeface="맑은 고딕"/>
              </a:rPr>
              <a:t> AI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개발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비난</a:t>
            </a:r>
            <a:r>
              <a:rPr lang="en-US" altLang="ko-KR" dirty="0">
                <a:ea typeface="맑은 고딕"/>
              </a:rPr>
              <a:t>·</a:t>
            </a:r>
            <a:r>
              <a:rPr lang="ko-KR" altLang="en-US" dirty="0">
                <a:ea typeface="맑은 고딕"/>
              </a:rPr>
              <a:t>차별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선정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욕설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폭력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범죄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허위정보</a:t>
            </a:r>
            <a:r>
              <a:rPr lang="en-US" altLang="ko-KR" dirty="0">
                <a:ea typeface="맑은 고딕"/>
              </a:rPr>
              <a:t>·</a:t>
            </a:r>
            <a:r>
              <a:rPr lang="ko-KR" altLang="en-US" dirty="0">
                <a:ea typeface="맑은 고딕"/>
              </a:rPr>
              <a:t>루머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스팸</a:t>
            </a:r>
            <a:r>
              <a:rPr lang="en-US" altLang="ko-KR" dirty="0">
                <a:ea typeface="맑은 고딕"/>
              </a:rPr>
              <a:t>·</a:t>
            </a:r>
            <a:r>
              <a:rPr lang="ko-KR" altLang="en-US" dirty="0">
                <a:ea typeface="맑은 고딕"/>
              </a:rPr>
              <a:t>광고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다양한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유해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카테고리에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대응</a:t>
            </a:r>
            <a:endParaRPr lang="en-US" altLang="ko-KR" dirty="0">
              <a:ea typeface="맑은 고딕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누구나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쉽게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활용할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있도록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경량화된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모델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및</a:t>
            </a:r>
            <a:r>
              <a:rPr lang="en-US" altLang="ko-KR" dirty="0">
                <a:ea typeface="맑은 고딕"/>
              </a:rPr>
              <a:t> API </a:t>
            </a:r>
            <a:r>
              <a:rPr lang="ko-KR" altLang="en-US" dirty="0">
                <a:ea typeface="맑은 고딕"/>
              </a:rPr>
              <a:t>형태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제공</a:t>
            </a:r>
            <a:endParaRPr lang="en-US" altLang="ko-KR" dirty="0">
              <a:ea typeface="맑은 고딕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ko-KR" altLang="en-US" dirty="0">
                <a:ea typeface="맑은 고딕"/>
              </a:rPr>
              <a:t>안전하고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신뢰성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온라인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환경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조성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기여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1020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C8D6-44EB-E77E-D5EF-7D08F2B3E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7A0D18C-D93A-2D8F-19E6-0EA7A5E5C9BF}"/>
              </a:ext>
            </a:extLst>
          </p:cNvPr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1DC419FF-C444-755B-69E2-903E8F1C16B2}"/>
              </a:ext>
            </a:extLst>
          </p:cNvPr>
          <p:cNvSpPr txBox="1"/>
          <p:nvPr/>
        </p:nvSpPr>
        <p:spPr>
          <a:xfrm>
            <a:off x="5423535" y="2598819"/>
            <a:ext cx="1335405" cy="64633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 </a:t>
            </a:r>
            <a:r>
              <a:rPr lang="en-US" altLang="ko-KR" sz="3600" b="1" dirty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4</a:t>
            </a:r>
            <a:endParaRPr kumimoji="0" lang="ko-KR" altLang="en-US" sz="3600" b="1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8859F0E-109F-9B94-DC99-6A67AFA54936}"/>
              </a:ext>
            </a:extLst>
          </p:cNvPr>
          <p:cNvSpPr txBox="1"/>
          <p:nvPr/>
        </p:nvSpPr>
        <p:spPr>
          <a:xfrm>
            <a:off x="3451688" y="3379845"/>
            <a:ext cx="5288627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4000" spc="60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프로젝트 추진 과정</a:t>
            </a:r>
            <a:endParaRPr lang="ko-KR" altLang="en-US" sz="4000" b="0" i="0" u="none" strike="noStrike" kern="1200" cap="none" spc="60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931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와이드스크린</PresentationFormat>
  <Paragraphs>26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1061</cp:revision>
  <dcterms:created xsi:type="dcterms:W3CDTF">2025-09-22T01:14:54Z</dcterms:created>
  <dcterms:modified xsi:type="dcterms:W3CDTF">2025-09-23T23:30:22Z</dcterms:modified>
  <cp:version>12.0.0.535</cp:version>
</cp:coreProperties>
</file>